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Proxima Nov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roximaNova-bold.fntdata"/><Relationship Id="rId10" Type="http://schemas.openxmlformats.org/officeDocument/2006/relationships/slide" Target="slides/slide6.xml"/><Relationship Id="rId32" Type="http://schemas.openxmlformats.org/officeDocument/2006/relationships/font" Target="fonts/ProximaNova-regular.fntdata"/><Relationship Id="rId13" Type="http://schemas.openxmlformats.org/officeDocument/2006/relationships/slide" Target="slides/slide9.xml"/><Relationship Id="rId35" Type="http://schemas.openxmlformats.org/officeDocument/2006/relationships/font" Target="fonts/ProximaNova-boldItalic.fntdata"/><Relationship Id="rId12" Type="http://schemas.openxmlformats.org/officeDocument/2006/relationships/slide" Target="slides/slide8.xml"/><Relationship Id="rId34" Type="http://schemas.openxmlformats.org/officeDocument/2006/relationships/font" Target="fonts/ProximaNova-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 name="Shape 66"/>
        <p:cNvGrpSpPr/>
        <p:nvPr/>
      </p:nvGrpSpPr>
      <p:grpSpPr>
        <a:xfrm>
          <a:off x="0" y="0"/>
          <a:ext cx="0" cy="0"/>
          <a:chOff x="0" y="0"/>
          <a:chExt cx="0" cy="0"/>
        </a:xfrm>
      </p:grpSpPr>
      <p:sp>
        <p:nvSpPr>
          <p:cNvPr id="67" name="Shape 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 name="Shape 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1" name="Shape 11"/>
          <p:cNvSpPr txBox="1"/>
          <p:nvPr>
            <p:ph type="ctrTitle"/>
          </p:nvPr>
        </p:nvSpPr>
        <p:spPr>
          <a:xfrm>
            <a:off x="510450" y="1257300"/>
            <a:ext cx="8123100" cy="1588500"/>
          </a:xfrm>
          <a:prstGeom prst="rect">
            <a:avLst/>
          </a:prstGeom>
        </p:spPr>
        <p:txBody>
          <a:bodyPr anchorCtr="0" anchor="b"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2" name="Shape 12"/>
          <p:cNvSpPr txBox="1"/>
          <p:nvPr>
            <p:ph idx="1" type="subTitle"/>
          </p:nvPr>
        </p:nvSpPr>
        <p:spPr>
          <a:xfrm>
            <a:off x="510450" y="3182312"/>
            <a:ext cx="8123100" cy="630000"/>
          </a:xfrm>
          <a:prstGeom prst="rect">
            <a:avLst/>
          </a:prstGeom>
        </p:spPr>
        <p:txBody>
          <a:bodyPr anchorCtr="0" anchor="t" bIns="91425" lIns="91425" rIns="91425" tIns="91425"/>
          <a:lstStyle>
            <a:lvl1pPr lvl="0">
              <a:lnSpc>
                <a:spcPct val="100000"/>
              </a:lnSpc>
              <a:spcBef>
                <a:spcPts val="0"/>
              </a:spcBef>
              <a:spcAft>
                <a:spcPts val="0"/>
              </a:spcAft>
              <a:buClr>
                <a:schemeClr val="lt1"/>
              </a:buClr>
              <a:buSzPct val="100000"/>
              <a:buNone/>
              <a:defRPr sz="2400">
                <a:solidFill>
                  <a:schemeClr val="lt1"/>
                </a:solidFill>
              </a:defRPr>
            </a:lvl1pPr>
            <a:lvl2pPr lvl="1">
              <a:lnSpc>
                <a:spcPct val="100000"/>
              </a:lnSpc>
              <a:spcBef>
                <a:spcPts val="0"/>
              </a:spcBef>
              <a:spcAft>
                <a:spcPts val="0"/>
              </a:spcAft>
              <a:buClr>
                <a:schemeClr val="lt1"/>
              </a:buClr>
              <a:buSzPct val="100000"/>
              <a:buNone/>
              <a:defRPr sz="2400">
                <a:solidFill>
                  <a:schemeClr val="lt1"/>
                </a:solidFill>
              </a:defRPr>
            </a:lvl2pPr>
            <a:lvl3pPr lvl="2">
              <a:lnSpc>
                <a:spcPct val="100000"/>
              </a:lnSpc>
              <a:spcBef>
                <a:spcPts val="0"/>
              </a:spcBef>
              <a:spcAft>
                <a:spcPts val="0"/>
              </a:spcAft>
              <a:buClr>
                <a:schemeClr val="lt1"/>
              </a:buClr>
              <a:buSzPct val="100000"/>
              <a:buNone/>
              <a:defRPr sz="2400">
                <a:solidFill>
                  <a:schemeClr val="lt1"/>
                </a:solidFill>
              </a:defRPr>
            </a:lvl3pPr>
            <a:lvl4pPr lvl="3">
              <a:lnSpc>
                <a:spcPct val="100000"/>
              </a:lnSpc>
              <a:spcBef>
                <a:spcPts val="0"/>
              </a:spcBef>
              <a:spcAft>
                <a:spcPts val="0"/>
              </a:spcAft>
              <a:buClr>
                <a:schemeClr val="lt1"/>
              </a:buClr>
              <a:buSzPct val="100000"/>
              <a:buNone/>
              <a:defRPr sz="2400">
                <a:solidFill>
                  <a:schemeClr val="lt1"/>
                </a:solidFill>
              </a:defRPr>
            </a:lvl4pPr>
            <a:lvl5pPr lvl="4">
              <a:lnSpc>
                <a:spcPct val="100000"/>
              </a:lnSpc>
              <a:spcBef>
                <a:spcPts val="0"/>
              </a:spcBef>
              <a:spcAft>
                <a:spcPts val="0"/>
              </a:spcAft>
              <a:buClr>
                <a:schemeClr val="lt1"/>
              </a:buClr>
              <a:buSzPct val="100000"/>
              <a:buNone/>
              <a:defRPr sz="2400">
                <a:solidFill>
                  <a:schemeClr val="lt1"/>
                </a:solidFill>
              </a:defRPr>
            </a:lvl5pPr>
            <a:lvl6pPr lvl="5">
              <a:lnSpc>
                <a:spcPct val="100000"/>
              </a:lnSpc>
              <a:spcBef>
                <a:spcPts val="0"/>
              </a:spcBef>
              <a:spcAft>
                <a:spcPts val="0"/>
              </a:spcAft>
              <a:buClr>
                <a:schemeClr val="lt1"/>
              </a:buClr>
              <a:buSzPct val="100000"/>
              <a:buNone/>
              <a:defRPr sz="2400">
                <a:solidFill>
                  <a:schemeClr val="lt1"/>
                </a:solidFill>
              </a:defRPr>
            </a:lvl6pPr>
            <a:lvl7pPr lvl="6">
              <a:lnSpc>
                <a:spcPct val="100000"/>
              </a:lnSpc>
              <a:spcBef>
                <a:spcPts val="0"/>
              </a:spcBef>
              <a:spcAft>
                <a:spcPts val="0"/>
              </a:spcAft>
              <a:buClr>
                <a:schemeClr val="lt1"/>
              </a:buClr>
              <a:buSzPct val="100000"/>
              <a:buNone/>
              <a:defRPr sz="2400">
                <a:solidFill>
                  <a:schemeClr val="lt1"/>
                </a:solidFill>
              </a:defRPr>
            </a:lvl7pPr>
            <a:lvl8pPr lvl="7">
              <a:lnSpc>
                <a:spcPct val="100000"/>
              </a:lnSpc>
              <a:spcBef>
                <a:spcPts val="0"/>
              </a:spcBef>
              <a:spcAft>
                <a:spcPts val="0"/>
              </a:spcAft>
              <a:buClr>
                <a:schemeClr val="lt1"/>
              </a:buClr>
              <a:buSzPct val="100000"/>
              <a:buNone/>
              <a:defRPr sz="2400">
                <a:solidFill>
                  <a:schemeClr val="lt1"/>
                </a:solidFill>
              </a:defRPr>
            </a:lvl8pPr>
            <a:lvl9pPr lvl="8">
              <a:lnSpc>
                <a:spcPct val="100000"/>
              </a:lnSpc>
              <a:spcBef>
                <a:spcPts val="0"/>
              </a:spcBef>
              <a:spcAft>
                <a:spcPts val="0"/>
              </a:spcAft>
              <a:buClr>
                <a:schemeClr val="lt1"/>
              </a:buClr>
              <a:buSzPct val="100000"/>
              <a:buNone/>
              <a:defRPr sz="2400">
                <a:solidFill>
                  <a:schemeClr val="l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50" name="Shape 50"/>
          <p:cNvSpPr txBox="1"/>
          <p:nvPr>
            <p:ph type="title"/>
          </p:nvPr>
        </p:nvSpPr>
        <p:spPr>
          <a:xfrm>
            <a:off x="311700" y="991475"/>
            <a:ext cx="8520600" cy="1917900"/>
          </a:xfrm>
          <a:prstGeom prst="rect">
            <a:avLst/>
          </a:prstGeom>
        </p:spPr>
        <p:txBody>
          <a:bodyPr anchorCtr="0" anchor="ctr"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071300"/>
            <a:ext cx="8520600" cy="901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 name="Shape 14"/>
        <p:cNvGrpSpPr/>
        <p:nvPr/>
      </p:nvGrpSpPr>
      <p:grpSpPr>
        <a:xfrm>
          <a:off x="0" y="0"/>
          <a:ext cx="0" cy="0"/>
          <a:chOff x="0" y="0"/>
          <a:chExt cx="0" cy="0"/>
        </a:xfrm>
      </p:grpSpPr>
      <p:cxnSp>
        <p:nvCxnSpPr>
          <p:cNvPr id="15" name="Shape 15"/>
          <p:cNvCxnSpPr/>
          <p:nvPr/>
        </p:nvCxnSpPr>
        <p:spPr>
          <a:xfrm>
            <a:off x="0" y="2998150"/>
            <a:ext cx="9144000" cy="0"/>
          </a:xfrm>
          <a:prstGeom prst="straightConnector1">
            <a:avLst/>
          </a:prstGeom>
          <a:noFill/>
          <a:ln cap="flat" cmpd="sng" w="19050">
            <a:solidFill>
              <a:schemeClr val="lt2"/>
            </a:solidFill>
            <a:prstDash val="solid"/>
            <a:round/>
            <a:headEnd len="med" w="med" type="none"/>
            <a:tailEnd len="med" w="med" type="none"/>
          </a:ln>
        </p:spPr>
      </p:cxnSp>
      <p:sp>
        <p:nvSpPr>
          <p:cNvPr id="16" name="Shape 16"/>
          <p:cNvSpPr txBox="1"/>
          <p:nvPr>
            <p:ph type="title"/>
          </p:nvPr>
        </p:nvSpPr>
        <p:spPr>
          <a:xfrm>
            <a:off x="510450" y="2057400"/>
            <a:ext cx="8123100" cy="778800"/>
          </a:xfrm>
          <a:prstGeom prst="rect">
            <a:avLst/>
          </a:prstGeom>
        </p:spPr>
        <p:txBody>
          <a:bodyPr anchorCtr="0" anchor="b" bIns="91425" lIns="91425" rIns="91425" tIns="91425"/>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p:txBody>
      </p:sp>
      <p:sp>
        <p:nvSpPr>
          <p:cNvPr id="17" name="Shape 1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0" name="Shape 2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0" name="Shape 3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7975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2"/>
            </a:solidFill>
            <a:prstDash val="solid"/>
            <a:round/>
            <a:headEnd len="med" w="med" type="none"/>
            <a:tailEnd len="med" w="med" type="none"/>
          </a:ln>
        </p:spPr>
      </p:cxnSp>
      <p:sp>
        <p:nvSpPr>
          <p:cNvPr id="41" name="Shape 41"/>
          <p:cNvSpPr txBox="1"/>
          <p:nvPr>
            <p:ph type="title"/>
          </p:nvPr>
        </p:nvSpPr>
        <p:spPr>
          <a:xfrm>
            <a:off x="265500" y="1205825"/>
            <a:ext cx="4045200" cy="15096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6825"/>
            <a:ext cx="5998800" cy="598800"/>
          </a:xfrm>
          <a:prstGeom prst="rect">
            <a:avLst/>
          </a:prstGeom>
        </p:spPr>
        <p:txBody>
          <a:bodyPr anchorCtr="0" anchor="ctr" bIns="91425" lIns="91425" rIns="91425" tIns="91425"/>
          <a:lstStyle>
            <a:lvl1pPr lvl="0">
              <a:lnSpc>
                <a:spcPct val="100000"/>
              </a:lnSpc>
              <a:spcBef>
                <a:spcPts val="0"/>
              </a:spcBef>
              <a:spcAft>
                <a:spcPts val="0"/>
              </a:spcAft>
              <a:buSzPct val="100000"/>
              <a:buNone/>
              <a:defRPr sz="2100"/>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0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1pPr>
            <a:lvl2pPr lvl="1">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2pPr>
            <a:lvl3pPr lvl="2">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3pPr>
            <a:lvl4pPr lvl="3">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4pPr>
            <a:lvl5pPr lvl="4">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5pPr>
            <a:lvl6pPr lvl="5">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6pPr>
            <a:lvl7pPr lvl="6">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7pPr>
            <a:lvl8pPr lvl="7">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8pPr>
            <a:lvl9pPr lvl="8">
              <a:spcBef>
                <a:spcPts val="0"/>
              </a:spcBef>
              <a:buClr>
                <a:schemeClr val="dk1"/>
              </a:buClr>
              <a:buSzPct val="100000"/>
              <a:buFont typeface="Proxima Nova"/>
              <a:buNone/>
              <a:defRPr sz="2800">
                <a:solidFill>
                  <a:schemeClr val="dk1"/>
                </a:solidFill>
                <a:latin typeface="Proxima Nova"/>
                <a:ea typeface="Proxima Nova"/>
                <a:cs typeface="Proxima Nova"/>
                <a:sym typeface="Proxima Nova"/>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Proxima Nova"/>
              <a:defRPr sz="1800">
                <a:solidFill>
                  <a:schemeClr val="accent3"/>
                </a:solidFill>
                <a:latin typeface="Proxima Nova"/>
                <a:ea typeface="Proxima Nova"/>
                <a:cs typeface="Proxima Nova"/>
                <a:sym typeface="Proxima Nova"/>
              </a:defRPr>
            </a:lvl1pPr>
            <a:lvl2pPr lvl="1">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2pPr>
            <a:lvl3pPr lvl="2">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3pPr>
            <a:lvl4pPr lvl="3">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4pPr>
            <a:lvl5pPr lvl="4">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5pPr>
            <a:lvl6pPr lvl="5">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6pPr>
            <a:lvl7pPr lvl="6">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7pPr>
            <a:lvl8pPr lvl="7">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8pPr>
            <a:lvl9pPr lvl="8">
              <a:lnSpc>
                <a:spcPct val="115000"/>
              </a:lnSpc>
              <a:spcBef>
                <a:spcPts val="0"/>
              </a:spcBef>
              <a:spcAft>
                <a:spcPts val="1600"/>
              </a:spcAft>
              <a:buClr>
                <a:schemeClr val="accent3"/>
              </a:buClr>
              <a:buFont typeface="Proxima Nova"/>
              <a:defRPr>
                <a:solidFill>
                  <a:schemeClr val="accent3"/>
                </a:solidFill>
                <a:latin typeface="Proxima Nova"/>
                <a:ea typeface="Proxima Nova"/>
                <a:cs typeface="Proxima Nova"/>
                <a:sym typeface="Proxima Nova"/>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GB" sz="1000">
                <a:solidFill>
                  <a:schemeClr val="dk1"/>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en.wikipedia.org/wiki/Erasmus_Darwin" TargetMode="External"/><Relationship Id="rId4" Type="http://schemas.openxmlformats.org/officeDocument/2006/relationships/hyperlink" Target="https://en.wikipedia.org/wiki/Erasmus_Darwin" TargetMode="External"/><Relationship Id="rId5" Type="http://schemas.openxmlformats.org/officeDocument/2006/relationships/image" Target="../media/image01.png"/><Relationship Id="rId6" Type="http://schemas.openxmlformats.org/officeDocument/2006/relationships/image" Target="../media/image03.png"/><Relationship Id="rId7" Type="http://schemas.openxmlformats.org/officeDocument/2006/relationships/image" Target="../media/image02.png"/><Relationship Id="rId8" Type="http://schemas.openxmlformats.org/officeDocument/2006/relationships/image" Target="../media/image0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0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0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0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08.png"/><Relationship Id="rId4" Type="http://schemas.openxmlformats.org/officeDocument/2006/relationships/image" Target="../media/image11.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Shape 59"/>
          <p:cNvSpPr txBox="1"/>
          <p:nvPr>
            <p:ph idx="4294967295" type="subTitle"/>
          </p:nvPr>
        </p:nvSpPr>
        <p:spPr>
          <a:xfrm>
            <a:off x="1683625" y="4721150"/>
            <a:ext cx="6147300" cy="476400"/>
          </a:xfrm>
          <a:prstGeom prst="rect">
            <a:avLst/>
          </a:prstGeom>
        </p:spPr>
        <p:txBody>
          <a:bodyPr anchorCtr="0" anchor="t" bIns="91425" lIns="91425" rIns="91425" tIns="91425">
            <a:noAutofit/>
          </a:bodyPr>
          <a:lstStyle/>
          <a:p>
            <a:pPr lvl="0" rtl="0">
              <a:spcBef>
                <a:spcPts val="0"/>
              </a:spcBef>
              <a:buNone/>
            </a:pPr>
            <a:r>
              <a:rPr lang="en-GB">
                <a:solidFill>
                  <a:srgbClr val="FFFFFF"/>
                </a:solidFill>
              </a:rPr>
              <a:t>2D Top Down Evolution Game </a:t>
            </a:r>
            <a:r>
              <a:rPr lang="en-GB">
                <a:solidFill>
                  <a:srgbClr val="999999"/>
                </a:solidFill>
              </a:rPr>
              <a:t>/</a:t>
            </a:r>
            <a:r>
              <a:rPr lang="en-GB" sz="1400">
                <a:solidFill>
                  <a:srgbClr val="999999"/>
                </a:solidFill>
              </a:rPr>
              <a:t> </a:t>
            </a:r>
            <a:r>
              <a:rPr lang="en-GB" sz="1200">
                <a:solidFill>
                  <a:srgbClr val="999999"/>
                </a:solidFill>
              </a:rPr>
              <a:t>Noam Bloom &amp; Yoel Simhovitch</a:t>
            </a: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GB"/>
              <a:t>Game Design (continued)</a:t>
            </a:r>
          </a:p>
          <a:p>
            <a:pPr lvl="0">
              <a:spcBef>
                <a:spcPts val="0"/>
              </a:spcBef>
              <a:buNone/>
            </a:pPr>
            <a:r>
              <a:t/>
            </a:r>
            <a:endParaRPr/>
          </a:p>
        </p:txBody>
      </p:sp>
      <p:sp>
        <p:nvSpPr>
          <p:cNvPr id="125" name="Shape 125"/>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lvl="0">
              <a:spcBef>
                <a:spcPts val="0"/>
              </a:spcBef>
              <a:spcAft>
                <a:spcPts val="0"/>
              </a:spcAft>
              <a:buNone/>
            </a:pPr>
            <a:r>
              <a:rPr b="1" lang="en-GB" sz="2400" u="sng">
                <a:solidFill>
                  <a:srgbClr val="000000"/>
                </a:solidFill>
                <a:latin typeface="Arial"/>
                <a:ea typeface="Arial"/>
                <a:cs typeface="Arial"/>
                <a:sym typeface="Arial"/>
              </a:rPr>
              <a:t>DNA as currency</a:t>
            </a:r>
          </a:p>
          <a:p>
            <a:pPr lvl="0">
              <a:spcBef>
                <a:spcPts val="0"/>
              </a:spcBef>
              <a:buNone/>
            </a:pPr>
            <a:r>
              <a:rPr lang="en-GB">
                <a:solidFill>
                  <a:srgbClr val="000000"/>
                </a:solidFill>
                <a:latin typeface="Arial"/>
                <a:ea typeface="Arial"/>
                <a:cs typeface="Arial"/>
                <a:sym typeface="Arial"/>
              </a:rPr>
              <a:t>The user cannot always split &amp; mate. </a:t>
            </a:r>
          </a:p>
          <a:p>
            <a:pPr lvl="0">
              <a:spcBef>
                <a:spcPts val="0"/>
              </a:spcBef>
              <a:buNone/>
            </a:pPr>
            <a:r>
              <a:rPr lang="en-GB">
                <a:solidFill>
                  <a:srgbClr val="000000"/>
                </a:solidFill>
                <a:latin typeface="Arial"/>
                <a:ea typeface="Arial"/>
                <a:cs typeface="Arial"/>
                <a:sym typeface="Arial"/>
              </a:rPr>
              <a:t>The Split / Mate actions cost </a:t>
            </a:r>
            <a:r>
              <a:rPr b="1" lang="en-GB">
                <a:solidFill>
                  <a:srgbClr val="000000"/>
                </a:solidFill>
                <a:latin typeface="Arial"/>
                <a:ea typeface="Arial"/>
                <a:cs typeface="Arial"/>
                <a:sym typeface="Arial"/>
              </a:rPr>
              <a:t>“DNA”</a:t>
            </a:r>
            <a:r>
              <a:rPr lang="en-GB">
                <a:solidFill>
                  <a:srgbClr val="000000"/>
                </a:solidFill>
                <a:latin typeface="Arial"/>
                <a:ea typeface="Arial"/>
                <a:cs typeface="Arial"/>
                <a:sym typeface="Arial"/>
              </a:rPr>
              <a:t>.</a:t>
            </a:r>
          </a:p>
          <a:p>
            <a:pPr lvl="0">
              <a:spcBef>
                <a:spcPts val="0"/>
              </a:spcBef>
              <a:buNone/>
            </a:pPr>
            <a:r>
              <a:rPr b="1" lang="en-GB">
                <a:solidFill>
                  <a:srgbClr val="000000"/>
                </a:solidFill>
                <a:latin typeface="Arial"/>
                <a:ea typeface="Arial"/>
                <a:cs typeface="Arial"/>
                <a:sym typeface="Arial"/>
              </a:rPr>
              <a:t>“DNA”</a:t>
            </a:r>
            <a:r>
              <a:rPr lang="en-GB">
                <a:solidFill>
                  <a:srgbClr val="000000"/>
                </a:solidFill>
                <a:latin typeface="Arial"/>
                <a:ea typeface="Arial"/>
                <a:cs typeface="Arial"/>
                <a:sym typeface="Arial"/>
              </a:rPr>
              <a:t> is earned by winning achievements (e.g. first 10 splits), and when creatures dies of old age in good health. The player is penalized otherwise.</a:t>
            </a:r>
          </a:p>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Game Design (continued)</a:t>
            </a:r>
          </a:p>
        </p:txBody>
      </p:sp>
      <p:sp>
        <p:nvSpPr>
          <p:cNvPr id="131" name="Shape 131"/>
          <p:cNvSpPr txBox="1"/>
          <p:nvPr>
            <p:ph idx="4294967295" type="body"/>
          </p:nvPr>
        </p:nvSpPr>
        <p:spPr>
          <a:xfrm>
            <a:off x="311700" y="1161450"/>
            <a:ext cx="8520600" cy="3416400"/>
          </a:xfrm>
          <a:prstGeom prst="rect">
            <a:avLst/>
          </a:prstGeom>
        </p:spPr>
        <p:txBody>
          <a:bodyPr anchorCtr="0" anchor="t" bIns="91425" lIns="91425" rIns="91425" tIns="91425">
            <a:noAutofit/>
          </a:bodyPr>
          <a:lstStyle/>
          <a:p>
            <a:pPr lvl="0">
              <a:spcBef>
                <a:spcPts val="0"/>
              </a:spcBef>
              <a:spcAft>
                <a:spcPts val="0"/>
              </a:spcAft>
              <a:buNone/>
            </a:pPr>
            <a:r>
              <a:rPr b="1" lang="en-GB" sz="2400" u="sng">
                <a:solidFill>
                  <a:srgbClr val="000000"/>
                </a:solidFill>
                <a:latin typeface="Arial"/>
                <a:ea typeface="Arial"/>
                <a:cs typeface="Arial"/>
                <a:sym typeface="Arial"/>
              </a:rPr>
              <a:t>Win / lose condition</a:t>
            </a:r>
          </a:p>
          <a:p>
            <a:pPr lvl="0">
              <a:spcBef>
                <a:spcPts val="0"/>
              </a:spcBef>
              <a:spcAft>
                <a:spcPts val="0"/>
              </a:spcAft>
              <a:buNone/>
            </a:pPr>
            <a:r>
              <a:rPr lang="en-GB">
                <a:solidFill>
                  <a:srgbClr val="000000"/>
                </a:solidFill>
                <a:latin typeface="Arial"/>
                <a:ea typeface="Arial"/>
                <a:cs typeface="Arial"/>
                <a:sym typeface="Arial"/>
              </a:rPr>
              <a:t>Win condition: Reach the highest score you can.</a:t>
            </a:r>
          </a:p>
          <a:p>
            <a:pPr lvl="0">
              <a:spcBef>
                <a:spcPts val="0"/>
              </a:spcBef>
              <a:spcAft>
                <a:spcPts val="0"/>
              </a:spcAft>
              <a:buNone/>
            </a:pPr>
            <a:r>
              <a:rPr lang="en-GB">
                <a:solidFill>
                  <a:srgbClr val="000000"/>
                </a:solidFill>
                <a:latin typeface="Arial"/>
                <a:ea typeface="Arial"/>
                <a:cs typeface="Arial"/>
                <a:sym typeface="Arial"/>
              </a:rPr>
              <a:t>Lose condition: All creatures are dead.</a:t>
            </a: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0" y="1381272"/>
            <a:ext cx="9143998" cy="16436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0" y="1452697"/>
            <a:ext cx="9143998" cy="16436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pic>
        <p:nvPicPr>
          <p:cNvPr id="146" name="Shape 146"/>
          <p:cNvPicPr preferRelativeResize="0"/>
          <p:nvPr/>
        </p:nvPicPr>
        <p:blipFill>
          <a:blip r:embed="rId3">
            <a:alphaModFix/>
          </a:blip>
          <a:stretch>
            <a:fillRect/>
          </a:stretch>
        </p:blipFill>
        <p:spPr>
          <a:xfrm>
            <a:off x="71437" y="0"/>
            <a:ext cx="9001125"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pic>
        <p:nvPicPr>
          <p:cNvPr id="151" name="Shape 151"/>
          <p:cNvPicPr preferRelativeResize="0"/>
          <p:nvPr/>
        </p:nvPicPr>
        <p:blipFill rotWithShape="1">
          <a:blip r:embed="rId3">
            <a:alphaModFix/>
          </a:blip>
          <a:srcRect b="0" l="0" r="0" t="0"/>
          <a:stretch/>
        </p:blipFill>
        <p:spPr>
          <a:xfrm>
            <a:off x="71437" y="0"/>
            <a:ext cx="9001125" cy="5143500"/>
          </a:xfrm>
          <a:prstGeom prst="rect">
            <a:avLst/>
          </a:prstGeom>
          <a:noFill/>
          <a:ln>
            <a:noFill/>
          </a:ln>
        </p:spPr>
      </p:pic>
      <p:sp>
        <p:nvSpPr>
          <p:cNvPr id="152" name="Shape 152"/>
          <p:cNvSpPr txBox="1"/>
          <p:nvPr/>
        </p:nvSpPr>
        <p:spPr>
          <a:xfrm>
            <a:off x="4186050" y="107025"/>
            <a:ext cx="4764000" cy="2342700"/>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b="1" lang="en-GB"/>
              <a:t>Each creature has:</a:t>
            </a:r>
          </a:p>
          <a:p>
            <a:pPr lvl="0">
              <a:spcBef>
                <a:spcPts val="0"/>
              </a:spcBef>
              <a:buNone/>
            </a:pPr>
            <a:r>
              <a:t/>
            </a:r>
            <a:endParaRPr b="1"/>
          </a:p>
          <a:p>
            <a:pPr indent="-228600" lvl="0" marL="457200">
              <a:spcBef>
                <a:spcPts val="0"/>
              </a:spcBef>
              <a:buChar char="◄"/>
            </a:pPr>
            <a:r>
              <a:rPr b="1" lang="en-GB"/>
              <a:t>Health </a:t>
            </a:r>
            <a:r>
              <a:rPr lang="en-GB"/>
              <a:t>(decreases with time, dies when 0)</a:t>
            </a:r>
          </a:p>
          <a:p>
            <a:pPr indent="-228600" lvl="0" marL="457200">
              <a:spcBef>
                <a:spcPts val="0"/>
              </a:spcBef>
              <a:buChar char="◄"/>
            </a:pPr>
            <a:r>
              <a:rPr b="1" lang="en-GB"/>
              <a:t>Age </a:t>
            </a:r>
            <a:r>
              <a:rPr lang="en-GB"/>
              <a:t>(increases with time, dies eventually)</a:t>
            </a:r>
          </a:p>
          <a:p>
            <a:pPr indent="-228600" lvl="0" marL="457200">
              <a:spcBef>
                <a:spcPts val="0"/>
              </a:spcBef>
              <a:buChar char="◄"/>
            </a:pPr>
            <a:r>
              <a:rPr b="1" lang="en-GB"/>
              <a:t>DNA </a:t>
            </a:r>
            <a:r>
              <a:rPr lang="en-GB"/>
              <a:t>(Genome) defining it</a:t>
            </a:r>
            <a:r>
              <a:rPr lang="en-GB"/>
              <a:t>’</a:t>
            </a:r>
            <a:r>
              <a:rPr lang="en-GB"/>
              <a:t>s appearance &amp; abilities, </a:t>
            </a:r>
          </a:p>
          <a:p>
            <a:pPr indent="-228600" lvl="0" marL="457200">
              <a:spcBef>
                <a:spcPts val="0"/>
              </a:spcBef>
              <a:buChar char="◄"/>
            </a:pPr>
            <a:r>
              <a:rPr b="1" lang="en-GB"/>
              <a:t>Basic AI:</a:t>
            </a:r>
            <a:r>
              <a:rPr lang="en-GB"/>
              <a:t> decide where to move based on:</a:t>
            </a:r>
          </a:p>
          <a:p>
            <a:pPr indent="-228600" lvl="1" marL="914400" rtl="0">
              <a:spcBef>
                <a:spcPts val="0"/>
              </a:spcBef>
              <a:buChar char="◆"/>
            </a:pPr>
            <a:r>
              <a:rPr lang="en-GB"/>
              <a:t>Sight mechanism</a:t>
            </a:r>
          </a:p>
          <a:p>
            <a:pPr indent="-228600" lvl="1" marL="914400" rtl="0">
              <a:spcBef>
                <a:spcPts val="0"/>
              </a:spcBef>
              <a:buChar char="◆"/>
            </a:pPr>
            <a:r>
              <a:rPr lang="en-GB"/>
              <a:t>Desire to eat</a:t>
            </a:r>
          </a:p>
          <a:p>
            <a:pPr indent="-228600" lvl="1" marL="914400" rtl="0">
              <a:spcBef>
                <a:spcPts val="0"/>
              </a:spcBef>
              <a:buChar char="◆"/>
            </a:pPr>
            <a:r>
              <a:rPr lang="en-GB"/>
              <a:t>Fear of obstacles</a:t>
            </a:r>
          </a:p>
          <a:p>
            <a:pPr indent="-228600" lvl="1" marL="914400" rtl="0">
              <a:spcBef>
                <a:spcPts val="0"/>
              </a:spcBef>
              <a:buChar char="◆"/>
            </a:pPr>
            <a:r>
              <a:rPr lang="en-GB"/>
              <a:t>Stay with herd (center of mass)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b="0" l="0" r="0" t="0"/>
          <a:stretch/>
        </p:blipFill>
        <p:spPr>
          <a:xfrm>
            <a:off x="71437" y="0"/>
            <a:ext cx="9001125" cy="5143500"/>
          </a:xfrm>
          <a:prstGeom prst="rect">
            <a:avLst/>
          </a:prstGeom>
          <a:noFill/>
          <a:ln>
            <a:noFill/>
          </a:ln>
        </p:spPr>
      </p:pic>
      <p:sp>
        <p:nvSpPr>
          <p:cNvPr id="158" name="Shape 158"/>
          <p:cNvSpPr txBox="1"/>
          <p:nvPr/>
        </p:nvSpPr>
        <p:spPr>
          <a:xfrm>
            <a:off x="4222175" y="2718300"/>
            <a:ext cx="4764000" cy="2342700"/>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b="1" lang="en-GB"/>
              <a:t>Creature movement is determined by:</a:t>
            </a:r>
          </a:p>
          <a:p>
            <a:pPr lvl="0" rtl="0">
              <a:spcBef>
                <a:spcPts val="0"/>
              </a:spcBef>
              <a:buNone/>
            </a:pPr>
            <a:r>
              <a:t/>
            </a:r>
            <a:endParaRPr b="1"/>
          </a:p>
          <a:p>
            <a:pPr indent="-228600" lvl="0" marL="457200" rtl="0">
              <a:spcBef>
                <a:spcPts val="0"/>
              </a:spcBef>
              <a:buChar char="◄"/>
            </a:pPr>
            <a:r>
              <a:rPr b="1" lang="en-GB"/>
              <a:t>AI </a:t>
            </a:r>
            <a:r>
              <a:rPr lang="en-GB"/>
              <a:t>as specified before (sight, desires).</a:t>
            </a:r>
          </a:p>
          <a:p>
            <a:pPr indent="-228600" lvl="0" marL="457200" rtl="0">
              <a:spcBef>
                <a:spcPts val="0"/>
              </a:spcBef>
              <a:buChar char="◄"/>
            </a:pPr>
            <a:r>
              <a:rPr b="1" lang="en-GB"/>
              <a:t>Wind</a:t>
            </a:r>
          </a:p>
          <a:p>
            <a:pPr indent="-228600" lvl="0" marL="457200" rtl="0">
              <a:spcBef>
                <a:spcPts val="0"/>
              </a:spcBef>
              <a:buChar char="◄"/>
            </a:pPr>
            <a:r>
              <a:rPr b="1" lang="en-GB"/>
              <a:t>User input</a:t>
            </a:r>
            <a:r>
              <a:rPr b="1" lang="en-GB"/>
              <a:t> </a:t>
            </a:r>
            <a:r>
              <a:rPr lang="en-GB"/>
              <a:t>(mouse drags / finger swipes)</a:t>
            </a:r>
          </a:p>
          <a:p>
            <a:pPr lvl="0" rtl="0">
              <a:spcBef>
                <a:spcPts val="0"/>
              </a:spcBef>
              <a:buNone/>
            </a:pPr>
            <a:r>
              <a:t/>
            </a:r>
            <a:endParaRPr/>
          </a:p>
          <a:p>
            <a:pPr lvl="0" rtl="0">
              <a:spcBef>
                <a:spcPts val="0"/>
              </a:spcBef>
              <a:buNone/>
            </a:pPr>
            <a:r>
              <a:rPr lang="en-GB"/>
              <a:t>The creature creates a weighted decision of the player’s input with his own, where player actions are weighed 100% when performed and decay shortly after.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pic>
        <p:nvPicPr>
          <p:cNvPr id="163" name="Shape 163"/>
          <p:cNvPicPr preferRelativeResize="0"/>
          <p:nvPr/>
        </p:nvPicPr>
        <p:blipFill rotWithShape="1">
          <a:blip r:embed="rId3">
            <a:alphaModFix/>
          </a:blip>
          <a:srcRect b="0" l="0" r="0" t="0"/>
          <a:stretch/>
        </p:blipFill>
        <p:spPr>
          <a:xfrm>
            <a:off x="71437" y="0"/>
            <a:ext cx="9001125" cy="5143500"/>
          </a:xfrm>
          <a:prstGeom prst="rect">
            <a:avLst/>
          </a:prstGeom>
          <a:noFill/>
          <a:ln>
            <a:noFill/>
          </a:ln>
        </p:spPr>
      </p:pic>
      <p:sp>
        <p:nvSpPr>
          <p:cNvPr id="164" name="Shape 164"/>
          <p:cNvSpPr txBox="1"/>
          <p:nvPr/>
        </p:nvSpPr>
        <p:spPr>
          <a:xfrm>
            <a:off x="71450" y="61850"/>
            <a:ext cx="4115100" cy="3172199"/>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GB"/>
              <a:t>The </a:t>
            </a:r>
            <a:r>
              <a:rPr b="1" lang="en-GB"/>
              <a:t>WorldSimulator </a:t>
            </a:r>
            <a:r>
              <a:rPr lang="en-GB"/>
              <a:t>spawns obstacles which make the world dynamic and everchanging. </a:t>
            </a:r>
          </a:p>
          <a:p>
            <a:pPr lvl="0">
              <a:spcBef>
                <a:spcPts val="0"/>
              </a:spcBef>
              <a:buNone/>
            </a:pPr>
            <a:r>
              <a:t/>
            </a:r>
            <a:endParaRPr/>
          </a:p>
          <a:p>
            <a:pPr lvl="0">
              <a:spcBef>
                <a:spcPts val="0"/>
              </a:spcBef>
              <a:buNone/>
            </a:pPr>
            <a:r>
              <a:rPr lang="en-GB"/>
              <a:t>Obstacles can be either </a:t>
            </a:r>
            <a:r>
              <a:rPr b="1" lang="en-GB"/>
              <a:t>Floaters</a:t>
            </a:r>
            <a:r>
              <a:rPr lang="en-GB"/>
              <a:t> or </a:t>
            </a:r>
            <a:r>
              <a:rPr b="1" lang="en-GB"/>
              <a:t>Stationaries</a:t>
            </a:r>
            <a:r>
              <a:rPr lang="en-GB"/>
              <a:t>.</a:t>
            </a:r>
          </a:p>
          <a:p>
            <a:pPr lvl="0">
              <a:spcBef>
                <a:spcPts val="0"/>
              </a:spcBef>
              <a:buNone/>
            </a:pPr>
            <a:r>
              <a:t/>
            </a:r>
            <a:endParaRPr/>
          </a:p>
          <a:p>
            <a:pPr lvl="0">
              <a:spcBef>
                <a:spcPts val="0"/>
              </a:spcBef>
              <a:buNone/>
            </a:pPr>
            <a:r>
              <a:rPr lang="en-GB"/>
              <a:t>Floaters cast rays to affect creatures, Stationaries use triggers. </a:t>
            </a:r>
          </a:p>
          <a:p>
            <a:pPr lvl="0">
              <a:spcBef>
                <a:spcPts val="0"/>
              </a:spcBef>
              <a:buNone/>
            </a:pPr>
            <a:r>
              <a:t/>
            </a:r>
            <a:endParaRPr/>
          </a:p>
          <a:p>
            <a:pPr lvl="0" rtl="0">
              <a:spcBef>
                <a:spcPts val="0"/>
              </a:spcBef>
              <a:buNone/>
            </a:pPr>
            <a:r>
              <a:rPr lang="en-GB"/>
              <a:t>When hit, creatures are attached with an “</a:t>
            </a:r>
            <a:r>
              <a:rPr b="1" lang="en-GB"/>
              <a:t>Effect</a:t>
            </a:r>
            <a:r>
              <a:rPr lang="en-GB"/>
              <a:t>” component which damages them and is later deactivated. This enables effects to keep working even when the creature has left the dangerous area, thus simulating poison / burn / etc.</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id="169" name="Shape 169"/>
          <p:cNvPicPr preferRelativeResize="0"/>
          <p:nvPr/>
        </p:nvPicPr>
        <p:blipFill rotWithShape="1">
          <a:blip r:embed="rId3">
            <a:alphaModFix/>
          </a:blip>
          <a:srcRect b="0" l="0" r="0" t="0"/>
          <a:stretch/>
        </p:blipFill>
        <p:spPr>
          <a:xfrm>
            <a:off x="71437" y="0"/>
            <a:ext cx="9001125" cy="5143500"/>
          </a:xfrm>
          <a:prstGeom prst="rect">
            <a:avLst/>
          </a:prstGeom>
          <a:noFill/>
          <a:ln>
            <a:noFill/>
          </a:ln>
        </p:spPr>
      </p:pic>
      <p:sp>
        <p:nvSpPr>
          <p:cNvPr id="170" name="Shape 170"/>
          <p:cNvSpPr txBox="1"/>
          <p:nvPr/>
        </p:nvSpPr>
        <p:spPr>
          <a:xfrm>
            <a:off x="71416" y="1383675"/>
            <a:ext cx="2647200" cy="3705000"/>
          </a:xfrm>
          <a:prstGeom prst="rect">
            <a:avLst/>
          </a:prstGeom>
          <a:solidFill>
            <a:srgbClr val="FFFFFF"/>
          </a:solidFill>
          <a:ln cap="flat" cmpd="sng" w="38100">
            <a:solidFill>
              <a:srgbClr val="000000"/>
            </a:solidFill>
            <a:prstDash val="solid"/>
            <a:round/>
            <a:headEnd len="med" w="med" type="none"/>
            <a:tailEnd len="med" w="med" type="none"/>
          </a:ln>
        </p:spPr>
        <p:txBody>
          <a:bodyPr anchorCtr="0" anchor="t" bIns="91425" lIns="91425" rIns="91425" tIns="91425">
            <a:noAutofit/>
          </a:bodyPr>
          <a:lstStyle/>
          <a:p>
            <a:pPr lvl="0">
              <a:spcBef>
                <a:spcPts val="0"/>
              </a:spcBef>
              <a:buNone/>
            </a:pPr>
            <a:r>
              <a:rPr lang="en-GB"/>
              <a:t>Using the </a:t>
            </a:r>
            <a:r>
              <a:rPr b="1" lang="en-GB"/>
              <a:t>UI</a:t>
            </a:r>
            <a:r>
              <a:rPr lang="en-GB"/>
              <a:t>, the player can </a:t>
            </a:r>
            <a:r>
              <a:rPr b="1" lang="en-GB"/>
              <a:t>Split </a:t>
            </a:r>
            <a:r>
              <a:rPr lang="en-GB"/>
              <a:t>one creature into 2, or </a:t>
            </a:r>
            <a:r>
              <a:rPr b="1" lang="en-GB"/>
              <a:t>mate </a:t>
            </a:r>
            <a:r>
              <a:rPr lang="en-GB"/>
              <a:t>2 creatures. </a:t>
            </a:r>
          </a:p>
          <a:p>
            <a:pPr lvl="0">
              <a:spcBef>
                <a:spcPts val="0"/>
              </a:spcBef>
              <a:buNone/>
            </a:pPr>
            <a:r>
              <a:t/>
            </a:r>
            <a:endParaRPr/>
          </a:p>
          <a:p>
            <a:pPr lvl="0">
              <a:spcBef>
                <a:spcPts val="0"/>
              </a:spcBef>
              <a:buNone/>
            </a:pPr>
            <a:r>
              <a:rPr lang="en-GB"/>
              <a:t>Splitting &amp; mating spawn a new creature (using an </a:t>
            </a:r>
            <a:r>
              <a:rPr b="1" lang="en-GB"/>
              <a:t>object pool</a:t>
            </a:r>
            <a:r>
              <a:rPr lang="en-GB"/>
              <a:t>), whose Genome is determined by it’s parent/s, but is brought to extreme and might undergo mutation.</a:t>
            </a:r>
          </a:p>
          <a:p>
            <a:pPr lvl="0">
              <a:spcBef>
                <a:spcPts val="0"/>
              </a:spcBef>
              <a:buNone/>
            </a:pPr>
            <a:r>
              <a:t/>
            </a:r>
            <a:endParaRPr/>
          </a:p>
          <a:p>
            <a:pPr lvl="0" rtl="0">
              <a:spcBef>
                <a:spcPts val="0"/>
              </a:spcBef>
              <a:buNone/>
            </a:pPr>
            <a:r>
              <a:rPr lang="en-GB"/>
              <a:t>Whenever a Gene in the creature’s Genome changes it’s value, it affects the creature’s appearance (through animator parameters) and some properties.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pic>
        <p:nvPicPr>
          <p:cNvPr id="175" name="Shape 175"/>
          <p:cNvPicPr preferRelativeResize="0"/>
          <p:nvPr/>
        </p:nvPicPr>
        <p:blipFill>
          <a:blip r:embed="rId3">
            <a:alphaModFix/>
          </a:blip>
          <a:stretch>
            <a:fillRect/>
          </a:stretch>
        </p:blipFill>
        <p:spPr>
          <a:xfrm>
            <a:off x="71437" y="0"/>
            <a:ext cx="9001125"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idx="4294967295" type="title"/>
          </p:nvPr>
        </p:nvSpPr>
        <p:spPr>
          <a:xfrm>
            <a:off x="311700" y="292625"/>
            <a:ext cx="8520600" cy="572700"/>
          </a:xfrm>
          <a:prstGeom prst="rect">
            <a:avLst/>
          </a:prstGeom>
        </p:spPr>
        <p:txBody>
          <a:bodyPr anchorCtr="0" anchor="t" bIns="91425" lIns="91425" rIns="91425" tIns="91425">
            <a:noAutofit/>
          </a:bodyPr>
          <a:lstStyle/>
          <a:p>
            <a:pPr lvl="0">
              <a:spcBef>
                <a:spcPts val="0"/>
              </a:spcBef>
              <a:buNone/>
            </a:pPr>
            <a:r>
              <a:rPr lang="en-GB"/>
              <a:t>Outline	</a:t>
            </a:r>
          </a:p>
        </p:txBody>
      </p:sp>
      <p:sp>
        <p:nvSpPr>
          <p:cNvPr id="65" name="Shape 65"/>
          <p:cNvSpPr txBox="1"/>
          <p:nvPr>
            <p:ph idx="4294967295" type="body"/>
          </p:nvPr>
        </p:nvSpPr>
        <p:spPr>
          <a:xfrm>
            <a:off x="311700" y="1000075"/>
            <a:ext cx="8520600" cy="3416400"/>
          </a:xfrm>
          <a:prstGeom prst="rect">
            <a:avLst/>
          </a:prstGeom>
        </p:spPr>
        <p:txBody>
          <a:bodyPr anchorCtr="0" anchor="t" bIns="91425" lIns="91425" rIns="91425" tIns="91425">
            <a:noAutofit/>
          </a:bodyPr>
          <a:lstStyle/>
          <a:p>
            <a:pPr indent="-228600" lvl="0" marL="457200" rtl="0">
              <a:spcBef>
                <a:spcPts val="0"/>
              </a:spcBef>
              <a:buClr>
                <a:srgbClr val="000000"/>
              </a:buClr>
              <a:buChar char="◄"/>
            </a:pPr>
            <a:r>
              <a:rPr lang="en-GB">
                <a:solidFill>
                  <a:srgbClr val="000000"/>
                </a:solidFill>
              </a:rPr>
              <a:t>Theme</a:t>
            </a:r>
          </a:p>
          <a:p>
            <a:pPr indent="-228600" lvl="0" marL="457200" rtl="0">
              <a:spcBef>
                <a:spcPts val="0"/>
              </a:spcBef>
              <a:buClr>
                <a:srgbClr val="000000"/>
              </a:buClr>
              <a:buChar char="◄"/>
            </a:pPr>
            <a:r>
              <a:rPr lang="en-GB">
                <a:solidFill>
                  <a:srgbClr val="000000"/>
                </a:solidFill>
              </a:rPr>
              <a:t>Game Design</a:t>
            </a:r>
          </a:p>
          <a:p>
            <a:pPr indent="-228600" lvl="0" marL="457200" rtl="0">
              <a:spcBef>
                <a:spcPts val="0"/>
              </a:spcBef>
              <a:buClr>
                <a:srgbClr val="000000"/>
              </a:buClr>
              <a:buChar char="◄"/>
            </a:pPr>
            <a:r>
              <a:rPr lang="en-GB">
                <a:solidFill>
                  <a:srgbClr val="000000"/>
                </a:solidFill>
              </a:rPr>
              <a:t>Demo</a:t>
            </a:r>
          </a:p>
          <a:p>
            <a:pPr indent="-228600" lvl="0" marL="457200" rtl="0">
              <a:spcBef>
                <a:spcPts val="0"/>
              </a:spcBef>
              <a:buClr>
                <a:srgbClr val="000000"/>
              </a:buClr>
              <a:buChar char="◄"/>
            </a:pPr>
            <a:r>
              <a:rPr lang="en-GB">
                <a:solidFill>
                  <a:srgbClr val="000000"/>
                </a:solidFill>
              </a:rPr>
              <a:t>Architecture</a:t>
            </a:r>
          </a:p>
          <a:p>
            <a:pPr indent="-228600" lvl="0" marL="457200" rtl="0">
              <a:spcBef>
                <a:spcPts val="0"/>
              </a:spcBef>
              <a:buClr>
                <a:srgbClr val="000000"/>
              </a:buClr>
              <a:buChar char="◄"/>
            </a:pPr>
            <a:r>
              <a:rPr lang="en-GB">
                <a:solidFill>
                  <a:srgbClr val="000000"/>
                </a:solidFill>
              </a:rPr>
              <a:t>Graphic</a:t>
            </a:r>
            <a:r>
              <a:rPr lang="en-GB">
                <a:solidFill>
                  <a:srgbClr val="000000"/>
                </a:solidFill>
              </a:rPr>
              <a:t> representation</a:t>
            </a:r>
          </a:p>
          <a:p>
            <a:pPr indent="-228600" lvl="0" marL="457200" rtl="0">
              <a:spcBef>
                <a:spcPts val="0"/>
              </a:spcBef>
              <a:buClr>
                <a:srgbClr val="000000"/>
              </a:buClr>
              <a:buChar char="◄"/>
            </a:pPr>
            <a:r>
              <a:rPr lang="en-GB">
                <a:solidFill>
                  <a:srgbClr val="000000"/>
                </a:solidFill>
              </a:rPr>
              <a:t>Challenges</a:t>
            </a:r>
          </a:p>
          <a:p>
            <a:pPr indent="-228600" lvl="0" marL="457200" marR="0" rtl="0" algn="l">
              <a:lnSpc>
                <a:spcPct val="115000"/>
              </a:lnSpc>
              <a:spcBef>
                <a:spcPts val="0"/>
              </a:spcBef>
              <a:spcAft>
                <a:spcPts val="1600"/>
              </a:spcAft>
              <a:buClr>
                <a:srgbClr val="000000"/>
              </a:buClr>
              <a:buChar char="◄"/>
            </a:pPr>
            <a:r>
              <a:rPr lang="en-GB">
                <a:solidFill>
                  <a:srgbClr val="000000"/>
                </a:solidFill>
              </a:rPr>
              <a:t>Future Thoughts</a:t>
            </a:r>
          </a:p>
          <a:p>
            <a:pPr indent="-330200" lvl="1" marL="914400" marR="0" rtl="0" algn="l">
              <a:lnSpc>
                <a:spcPct val="115000"/>
              </a:lnSpc>
              <a:spcBef>
                <a:spcPts val="0"/>
              </a:spcBef>
              <a:spcAft>
                <a:spcPts val="1600"/>
              </a:spcAft>
              <a:buClr>
                <a:srgbClr val="000000"/>
              </a:buClr>
              <a:buSzPct val="100000"/>
              <a:buChar char="◆"/>
            </a:pPr>
            <a:r>
              <a:rPr lang="en-GB" sz="1600">
                <a:solidFill>
                  <a:srgbClr val="000000"/>
                </a:solidFill>
              </a:rPr>
              <a:t>Short Term</a:t>
            </a:r>
          </a:p>
          <a:p>
            <a:pPr indent="-330200" lvl="1" marL="914400" marR="0" rtl="0" algn="l">
              <a:lnSpc>
                <a:spcPct val="115000"/>
              </a:lnSpc>
              <a:spcBef>
                <a:spcPts val="0"/>
              </a:spcBef>
              <a:spcAft>
                <a:spcPts val="1600"/>
              </a:spcAft>
              <a:buClr>
                <a:srgbClr val="000000"/>
              </a:buClr>
              <a:buSzPct val="100000"/>
              <a:buChar char="◆"/>
            </a:pPr>
            <a:r>
              <a:rPr lang="en-GB" sz="1600">
                <a:solidFill>
                  <a:srgbClr val="000000"/>
                </a:solidFill>
              </a:rPr>
              <a:t>Long Term</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rotWithShape="1">
          <a:blip r:embed="rId3">
            <a:alphaModFix/>
          </a:blip>
          <a:srcRect b="0" l="0" r="0" t="0"/>
          <a:stretch/>
        </p:blipFill>
        <p:spPr>
          <a:xfrm>
            <a:off x="0" y="1426797"/>
            <a:ext cx="9143998" cy="16436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Graphic representation</a:t>
            </a:r>
          </a:p>
        </p:txBody>
      </p:sp>
      <p:pic>
        <p:nvPicPr>
          <p:cNvPr id="186" name="Shape 186"/>
          <p:cNvPicPr preferRelativeResize="0"/>
          <p:nvPr/>
        </p:nvPicPr>
        <p:blipFill>
          <a:blip r:embed="rId3">
            <a:alphaModFix/>
          </a:blip>
          <a:stretch>
            <a:fillRect/>
          </a:stretch>
        </p:blipFill>
        <p:spPr>
          <a:xfrm>
            <a:off x="0" y="2500805"/>
            <a:ext cx="9143995" cy="1208689"/>
          </a:xfrm>
          <a:prstGeom prst="rect">
            <a:avLst/>
          </a:prstGeom>
          <a:noFill/>
          <a:ln>
            <a:noFill/>
          </a:ln>
        </p:spPr>
      </p:pic>
      <p:pic>
        <p:nvPicPr>
          <p:cNvPr id="187" name="Shape 187"/>
          <p:cNvPicPr preferRelativeResize="0"/>
          <p:nvPr/>
        </p:nvPicPr>
        <p:blipFill>
          <a:blip r:embed="rId4">
            <a:alphaModFix/>
          </a:blip>
          <a:stretch>
            <a:fillRect/>
          </a:stretch>
        </p:blipFill>
        <p:spPr>
          <a:xfrm>
            <a:off x="54050" y="3286308"/>
            <a:ext cx="9143999" cy="1349182"/>
          </a:xfrm>
          <a:prstGeom prst="rect">
            <a:avLst/>
          </a:prstGeom>
          <a:noFill/>
          <a:ln>
            <a:noFill/>
          </a:ln>
        </p:spPr>
      </p:pic>
      <p:pic>
        <p:nvPicPr>
          <p:cNvPr id="188" name="Shape 188"/>
          <p:cNvPicPr preferRelativeResize="0"/>
          <p:nvPr/>
        </p:nvPicPr>
        <p:blipFill>
          <a:blip r:embed="rId5">
            <a:alphaModFix/>
          </a:blip>
          <a:stretch>
            <a:fillRect/>
          </a:stretch>
        </p:blipFill>
        <p:spPr>
          <a:xfrm>
            <a:off x="357199" y="4488075"/>
            <a:ext cx="4692962" cy="572699"/>
          </a:xfrm>
          <a:prstGeom prst="rect">
            <a:avLst/>
          </a:prstGeom>
          <a:noFill/>
          <a:ln>
            <a:noFill/>
          </a:ln>
        </p:spPr>
      </p:pic>
      <p:sp>
        <p:nvSpPr>
          <p:cNvPr id="189" name="Shape 189"/>
          <p:cNvSpPr txBox="1"/>
          <p:nvPr>
            <p:ph idx="4294967295" type="body"/>
          </p:nvPr>
        </p:nvSpPr>
        <p:spPr>
          <a:xfrm>
            <a:off x="311700" y="1152475"/>
            <a:ext cx="8520600" cy="1670100"/>
          </a:xfrm>
          <a:prstGeom prst="rect">
            <a:avLst/>
          </a:prstGeom>
        </p:spPr>
        <p:txBody>
          <a:bodyPr anchorCtr="0" anchor="t" bIns="91425" lIns="91425" rIns="91425" tIns="91425">
            <a:noAutofit/>
          </a:bodyPr>
          <a:lstStyle/>
          <a:p>
            <a:pPr lvl="0" rtl="0">
              <a:spcBef>
                <a:spcPts val="0"/>
              </a:spcBef>
              <a:buNone/>
            </a:pPr>
            <a:r>
              <a:rPr lang="en-GB" sz="2400">
                <a:solidFill>
                  <a:srgbClr val="000000"/>
                </a:solidFill>
                <a:latin typeface="Arial"/>
                <a:ea typeface="Arial"/>
                <a:cs typeface="Arial"/>
                <a:sym typeface="Arial"/>
              </a:rPr>
              <a:t>We designed the creatures’ graphics to be </a:t>
            </a:r>
            <a:r>
              <a:rPr b="1" lang="en-GB" sz="2400">
                <a:solidFill>
                  <a:srgbClr val="000000"/>
                </a:solidFill>
                <a:latin typeface="Arial"/>
                <a:ea typeface="Arial"/>
                <a:cs typeface="Arial"/>
                <a:sym typeface="Arial"/>
              </a:rPr>
              <a:t>modular</a:t>
            </a:r>
            <a:r>
              <a:rPr lang="en-GB" sz="2400">
                <a:solidFill>
                  <a:srgbClr val="000000"/>
                </a:solidFill>
                <a:latin typeface="Arial"/>
                <a:ea typeface="Arial"/>
                <a:cs typeface="Arial"/>
                <a:sym typeface="Arial"/>
              </a:rPr>
              <a:t>.  They can have many (many) variations.</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Graphic representation (continued)</a:t>
            </a:r>
          </a:p>
        </p:txBody>
      </p:sp>
      <p:sp>
        <p:nvSpPr>
          <p:cNvPr id="195" name="Shape 195"/>
          <p:cNvSpPr txBox="1"/>
          <p:nvPr>
            <p:ph idx="4294967295" type="body"/>
          </p:nvPr>
        </p:nvSpPr>
        <p:spPr>
          <a:xfrm>
            <a:off x="311700" y="1152475"/>
            <a:ext cx="8520600" cy="1670100"/>
          </a:xfrm>
          <a:prstGeom prst="rect">
            <a:avLst/>
          </a:prstGeom>
        </p:spPr>
        <p:txBody>
          <a:bodyPr anchorCtr="0" anchor="t" bIns="91425" lIns="91425" rIns="91425" tIns="91425">
            <a:noAutofit/>
          </a:bodyPr>
          <a:lstStyle/>
          <a:p>
            <a:pPr lvl="0" rtl="0">
              <a:spcBef>
                <a:spcPts val="0"/>
              </a:spcBef>
              <a:buNone/>
            </a:pPr>
            <a:r>
              <a:rPr lang="en-GB" sz="2400">
                <a:solidFill>
                  <a:srgbClr val="000000"/>
                </a:solidFill>
                <a:latin typeface="Arial"/>
                <a:ea typeface="Arial"/>
                <a:cs typeface="Arial"/>
                <a:sym typeface="Arial"/>
              </a:rPr>
              <a:t>We used Unity’s Animator layers system to control each creature part seperately.</a:t>
            </a:r>
          </a:p>
        </p:txBody>
      </p:sp>
      <p:pic>
        <p:nvPicPr>
          <p:cNvPr id="196" name="Shape 196"/>
          <p:cNvPicPr preferRelativeResize="0"/>
          <p:nvPr/>
        </p:nvPicPr>
        <p:blipFill>
          <a:blip r:embed="rId3">
            <a:alphaModFix/>
          </a:blip>
          <a:stretch>
            <a:fillRect/>
          </a:stretch>
        </p:blipFill>
        <p:spPr>
          <a:xfrm>
            <a:off x="437125" y="2139250"/>
            <a:ext cx="7451950" cy="3004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b="0" l="0" r="0" t="0"/>
          <a:stretch/>
        </p:blipFill>
        <p:spPr>
          <a:xfrm>
            <a:off x="0" y="1426797"/>
            <a:ext cx="9143998" cy="164360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5" name="Shape 205"/>
        <p:cNvGrpSpPr/>
        <p:nvPr/>
      </p:nvGrpSpPr>
      <p:grpSpPr>
        <a:xfrm>
          <a:off x="0" y="0"/>
          <a:ext cx="0" cy="0"/>
          <a:chOff x="0" y="0"/>
          <a:chExt cx="0" cy="0"/>
        </a:xfrm>
      </p:grpSpPr>
      <p:sp>
        <p:nvSpPr>
          <p:cNvPr id="206" name="Shape 206"/>
          <p:cNvSpPr txBox="1"/>
          <p:nvPr>
            <p:ph idx="4294967295" type="title"/>
          </p:nvPr>
        </p:nvSpPr>
        <p:spPr>
          <a:xfrm>
            <a:off x="311700" y="418000"/>
            <a:ext cx="8520600" cy="572700"/>
          </a:xfrm>
          <a:prstGeom prst="rect">
            <a:avLst/>
          </a:prstGeom>
        </p:spPr>
        <p:txBody>
          <a:bodyPr anchorCtr="0" anchor="t" bIns="91425" lIns="91425" rIns="91425" tIns="91425">
            <a:noAutofit/>
          </a:bodyPr>
          <a:lstStyle/>
          <a:p>
            <a:pPr lvl="0" rtl="0">
              <a:spcBef>
                <a:spcPts val="0"/>
              </a:spcBef>
              <a:buNone/>
            </a:pPr>
            <a:r>
              <a:rPr lang="en-GB"/>
              <a:t>Challenges</a:t>
            </a:r>
          </a:p>
        </p:txBody>
      </p:sp>
      <p:sp>
        <p:nvSpPr>
          <p:cNvPr id="207" name="Shape 207"/>
          <p:cNvSpPr txBox="1"/>
          <p:nvPr>
            <p:ph idx="4294967295" type="body"/>
          </p:nvPr>
        </p:nvSpPr>
        <p:spPr>
          <a:xfrm>
            <a:off x="311700" y="1152475"/>
            <a:ext cx="8520600" cy="2171400"/>
          </a:xfrm>
          <a:prstGeom prst="rect">
            <a:avLst/>
          </a:prstGeom>
        </p:spPr>
        <p:txBody>
          <a:bodyPr anchorCtr="0" anchor="t" bIns="91425" lIns="91425" rIns="91425" tIns="91425">
            <a:noAutofit/>
          </a:bodyPr>
          <a:lstStyle/>
          <a:p>
            <a:pPr indent="-381000" lvl="0" marL="457200" rtl="0">
              <a:spcBef>
                <a:spcPts val="0"/>
              </a:spcBef>
              <a:buClr>
                <a:srgbClr val="000000"/>
              </a:buClr>
              <a:buSzPct val="100000"/>
              <a:buFont typeface="Arial"/>
              <a:buChar char="◄"/>
            </a:pPr>
            <a:r>
              <a:rPr lang="en-GB" sz="2400">
                <a:solidFill>
                  <a:srgbClr val="000000"/>
                </a:solidFill>
                <a:latin typeface="Arial"/>
                <a:ea typeface="Arial"/>
                <a:cs typeface="Arial"/>
                <a:sym typeface="Arial"/>
              </a:rPr>
              <a:t>Simulating a world.</a:t>
            </a:r>
          </a:p>
          <a:p>
            <a:pPr indent="-381000" lvl="0" marL="457200" rtl="0">
              <a:spcBef>
                <a:spcPts val="0"/>
              </a:spcBef>
              <a:buClr>
                <a:srgbClr val="000000"/>
              </a:buClr>
              <a:buSzPct val="100000"/>
              <a:buFont typeface="Arial"/>
              <a:buChar char="◄"/>
            </a:pPr>
            <a:r>
              <a:rPr lang="en-GB" sz="2400">
                <a:solidFill>
                  <a:srgbClr val="000000"/>
                </a:solidFill>
                <a:latin typeface="Arial"/>
                <a:ea typeface="Arial"/>
                <a:cs typeface="Arial"/>
                <a:sym typeface="Arial"/>
              </a:rPr>
              <a:t>Make graphics represent current creature state</a:t>
            </a:r>
          </a:p>
          <a:p>
            <a:pPr indent="-381000" lvl="0" marL="457200" rtl="0">
              <a:spcBef>
                <a:spcPts val="0"/>
              </a:spcBef>
              <a:buClr>
                <a:srgbClr val="000000"/>
              </a:buClr>
              <a:buSzPct val="100000"/>
              <a:buFont typeface="Arial"/>
              <a:buChar char="◄"/>
            </a:pPr>
            <a:r>
              <a:rPr lang="en-GB" sz="2400">
                <a:solidFill>
                  <a:srgbClr val="000000"/>
                </a:solidFill>
                <a:latin typeface="Arial"/>
                <a:ea typeface="Arial"/>
                <a:cs typeface="Arial"/>
                <a:sym typeface="Arial"/>
              </a:rPr>
              <a:t>Genetics algorithm</a:t>
            </a:r>
          </a:p>
          <a:p>
            <a:pPr indent="-381000" lvl="0" marL="457200" rtl="0">
              <a:spcBef>
                <a:spcPts val="0"/>
              </a:spcBef>
              <a:buClr>
                <a:srgbClr val="000000"/>
              </a:buClr>
              <a:buSzPct val="100000"/>
              <a:buFont typeface="Arial"/>
              <a:buChar char="◄"/>
            </a:pPr>
            <a:r>
              <a:rPr lang="en-GB" sz="2400">
                <a:solidFill>
                  <a:srgbClr val="000000"/>
                </a:solidFill>
                <a:latin typeface="Arial"/>
                <a:ea typeface="Arial"/>
                <a:cs typeface="Arial"/>
                <a:sym typeface="Arial"/>
              </a:rPr>
              <a:t>UI - controlling a herd: many possible mechanisms.</a:t>
            </a:r>
          </a:p>
          <a:p>
            <a:pPr indent="-381000" lvl="0" marL="457200" rtl="0">
              <a:spcBef>
                <a:spcPts val="0"/>
              </a:spcBef>
              <a:buClr>
                <a:srgbClr val="000000"/>
              </a:buClr>
              <a:buSzPct val="100000"/>
              <a:buFont typeface="Arial"/>
              <a:buChar char="◄"/>
            </a:pPr>
            <a:r>
              <a:rPr lang="en-GB" sz="2400">
                <a:solidFill>
                  <a:srgbClr val="000000"/>
                </a:solidFill>
                <a:latin typeface="Arial"/>
                <a:ea typeface="Arial"/>
                <a:cs typeface="Arial"/>
                <a:sym typeface="Arial"/>
              </a:rPr>
              <a:t>Mobile Platform Design</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0" y="1426797"/>
            <a:ext cx="9143998" cy="164360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idx="4294967295" type="body"/>
          </p:nvPr>
        </p:nvSpPr>
        <p:spPr>
          <a:xfrm>
            <a:off x="398325" y="858575"/>
            <a:ext cx="6714300" cy="4191900"/>
          </a:xfrm>
          <a:prstGeom prst="rect">
            <a:avLst/>
          </a:prstGeom>
        </p:spPr>
        <p:txBody>
          <a:bodyPr anchorCtr="0" anchor="t" bIns="91425" lIns="91425" rIns="91425" tIns="91425">
            <a:noAutofit/>
          </a:bodyPr>
          <a:lstStyle/>
          <a:p>
            <a:pPr lvl="0" rtl="0">
              <a:spcBef>
                <a:spcPts val="0"/>
              </a:spcBef>
              <a:spcAft>
                <a:spcPts val="0"/>
              </a:spcAft>
              <a:buNone/>
            </a:pPr>
            <a:r>
              <a:rPr b="1" lang="en-GB" sz="2400" u="sng">
                <a:solidFill>
                  <a:srgbClr val="000000"/>
                </a:solidFill>
                <a:latin typeface="Arial"/>
                <a:ea typeface="Arial"/>
                <a:cs typeface="Arial"/>
                <a:sym typeface="Arial"/>
              </a:rPr>
              <a:t>Short term</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More Genes: Flight, Obedience</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More Properties: Hunger, Illness, On Fire, Wet, Cold</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Continuous Graphic Representation of Genes</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Challenges: Breed for x seconds to let your survive nuclear winter on its own.</a:t>
            </a:r>
          </a:p>
          <a:p>
            <a:pPr lvl="0" rtl="0">
              <a:spcBef>
                <a:spcPts val="0"/>
              </a:spcBef>
              <a:spcAft>
                <a:spcPts val="0"/>
              </a:spcAft>
              <a:buNone/>
            </a:pPr>
            <a:r>
              <a:rPr b="1" lang="en-GB" sz="2400" u="sng">
                <a:solidFill>
                  <a:srgbClr val="000000"/>
                </a:solidFill>
                <a:latin typeface="Arial"/>
                <a:ea typeface="Arial"/>
                <a:cs typeface="Arial"/>
                <a:sym typeface="Arial"/>
              </a:rPr>
              <a:t>Long term</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Multiplayer</a:t>
            </a:r>
          </a:p>
          <a:p>
            <a:pPr indent="-228600" lvl="0" marL="457200" rtl="0">
              <a:spcBef>
                <a:spcPts val="0"/>
              </a:spcBef>
              <a:spcAft>
                <a:spcPts val="0"/>
              </a:spcAft>
              <a:buClr>
                <a:srgbClr val="000000"/>
              </a:buClr>
              <a:buFont typeface="Arial"/>
              <a:buChar char="-"/>
            </a:pPr>
            <a:r>
              <a:rPr lang="en-GB">
                <a:solidFill>
                  <a:srgbClr val="000000"/>
                </a:solidFill>
                <a:latin typeface="Arial"/>
                <a:ea typeface="Arial"/>
                <a:cs typeface="Arial"/>
                <a:sym typeface="Arial"/>
              </a:rPr>
              <a:t>Random qualities</a:t>
            </a:r>
          </a:p>
          <a:p>
            <a:pPr indent="-228600" lvl="0" marL="457200">
              <a:spcBef>
                <a:spcPts val="0"/>
              </a:spcBef>
              <a:spcAft>
                <a:spcPts val="0"/>
              </a:spcAft>
              <a:buClr>
                <a:srgbClr val="000000"/>
              </a:buClr>
              <a:buFont typeface="Arial"/>
              <a:buChar char="-"/>
            </a:pPr>
            <a:r>
              <a:rPr lang="en-GB">
                <a:solidFill>
                  <a:srgbClr val="000000"/>
                </a:solidFill>
                <a:latin typeface="Arial"/>
                <a:ea typeface="Arial"/>
                <a:cs typeface="Arial"/>
                <a:sym typeface="Arial"/>
              </a:rPr>
              <a:t>Enemies / other races</a:t>
            </a:r>
          </a:p>
          <a:p>
            <a:pPr lvl="0">
              <a:spcBef>
                <a:spcPts val="0"/>
              </a:spcBef>
              <a:buNone/>
            </a:pPr>
            <a:r>
              <a:t/>
            </a:r>
            <a:endParaRPr/>
          </a:p>
          <a:p>
            <a:pPr lvl="0" rtl="0">
              <a:spcBef>
                <a:spcPts val="0"/>
              </a:spcBef>
              <a:buNone/>
            </a:pPr>
            <a:r>
              <a:t/>
            </a:r>
            <a:endParaRPr/>
          </a:p>
        </p:txBody>
      </p:sp>
      <p:sp>
        <p:nvSpPr>
          <p:cNvPr id="218" name="Shape 218"/>
          <p:cNvSpPr txBox="1"/>
          <p:nvPr>
            <p:ph idx="4294967295" type="title"/>
          </p:nvPr>
        </p:nvSpPr>
        <p:spPr>
          <a:xfrm>
            <a:off x="469250" y="228950"/>
            <a:ext cx="8520600" cy="572700"/>
          </a:xfrm>
          <a:prstGeom prst="rect">
            <a:avLst/>
          </a:prstGeom>
        </p:spPr>
        <p:txBody>
          <a:bodyPr anchorCtr="0" anchor="t" bIns="91425" lIns="91425" rIns="91425" tIns="91425">
            <a:noAutofit/>
          </a:bodyPr>
          <a:lstStyle/>
          <a:p>
            <a:pPr lvl="0" rtl="0">
              <a:spcBef>
                <a:spcPts val="0"/>
              </a:spcBef>
              <a:buNone/>
            </a:pPr>
            <a:r>
              <a:rPr lang="en-GB"/>
              <a:t>Future Thoughts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pic>
        <p:nvPicPr>
          <p:cNvPr id="223" name="Shape 223"/>
          <p:cNvPicPr preferRelativeResize="0"/>
          <p:nvPr/>
        </p:nvPicPr>
        <p:blipFill rotWithShape="1">
          <a:blip r:embed="rId3">
            <a:alphaModFix/>
          </a:blip>
          <a:srcRect b="0" l="0" r="0" t="0"/>
          <a:stretch/>
        </p:blipFill>
        <p:spPr>
          <a:xfrm>
            <a:off x="0" y="1426797"/>
            <a:ext cx="9143998" cy="16436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 name="Shape 69"/>
        <p:cNvGrpSpPr/>
        <p:nvPr/>
      </p:nvGrpSpPr>
      <p:grpSpPr>
        <a:xfrm>
          <a:off x="0" y="0"/>
          <a:ext cx="0" cy="0"/>
          <a:chOff x="0" y="0"/>
          <a:chExt cx="0" cy="0"/>
        </a:xfrm>
      </p:grpSpPr>
      <p:pic>
        <p:nvPicPr>
          <p:cNvPr id="70" name="Shape 70"/>
          <p:cNvPicPr preferRelativeResize="0"/>
          <p:nvPr/>
        </p:nvPicPr>
        <p:blipFill>
          <a:blip r:embed="rId3">
            <a:alphaModFix/>
          </a:blip>
          <a:stretch>
            <a:fillRect/>
          </a:stretch>
        </p:blipFill>
        <p:spPr>
          <a:xfrm>
            <a:off x="0" y="1463547"/>
            <a:ext cx="9143998" cy="16436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Theme</a:t>
            </a:r>
          </a:p>
        </p:txBody>
      </p:sp>
      <p:sp>
        <p:nvSpPr>
          <p:cNvPr id="76" name="Shape 76"/>
          <p:cNvSpPr txBox="1"/>
          <p:nvPr>
            <p:ph idx="4294967295" type="body"/>
          </p:nvPr>
        </p:nvSpPr>
        <p:spPr>
          <a:xfrm>
            <a:off x="311700" y="1186300"/>
            <a:ext cx="8520600" cy="3416400"/>
          </a:xfrm>
          <a:prstGeom prst="rect">
            <a:avLst/>
          </a:prstGeom>
        </p:spPr>
        <p:txBody>
          <a:bodyPr anchorCtr="0" anchor="t" bIns="91425" lIns="91425" rIns="91425" tIns="91425">
            <a:noAutofit/>
          </a:bodyPr>
          <a:lstStyle/>
          <a:p>
            <a:pPr lvl="0" rtl="0">
              <a:spcBef>
                <a:spcPts val="0"/>
              </a:spcBef>
              <a:spcAft>
                <a:spcPts val="0"/>
              </a:spcAft>
              <a:buNone/>
            </a:pPr>
            <a:r>
              <a:rPr lang="en-GB">
                <a:solidFill>
                  <a:srgbClr val="000000"/>
                </a:solidFill>
                <a:latin typeface="Arial"/>
                <a:ea typeface="Arial"/>
                <a:cs typeface="Arial"/>
                <a:sym typeface="Arial"/>
              </a:rPr>
              <a:t>A ludicrous space race called the “Shmondralites” grew tired of being meager and weak, so they decided to send three representatives to each of the nearest dangerous planets in their galaxy in hope to let evolution do what it does and become an awesome race again!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sp>
        <p:nvSpPr>
          <p:cNvPr id="81" name="Shape 81"/>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Theme (continued)</a:t>
            </a:r>
          </a:p>
        </p:txBody>
      </p:sp>
      <p:sp>
        <p:nvSpPr>
          <p:cNvPr id="82" name="Shape 82"/>
          <p:cNvSpPr txBox="1"/>
          <p:nvPr>
            <p:ph idx="4294967295" type="body"/>
          </p:nvPr>
        </p:nvSpPr>
        <p:spPr>
          <a:xfrm>
            <a:off x="311700" y="1186300"/>
            <a:ext cx="8520600" cy="3416400"/>
          </a:xfrm>
          <a:prstGeom prst="rect">
            <a:avLst/>
          </a:prstGeom>
        </p:spPr>
        <p:txBody>
          <a:bodyPr anchorCtr="0" anchor="t" bIns="91425" lIns="91425" rIns="91425" tIns="91425">
            <a:noAutofit/>
          </a:bodyPr>
          <a:lstStyle/>
          <a:p>
            <a:pPr lvl="0" rtl="0">
              <a:spcBef>
                <a:spcPts val="0"/>
              </a:spcBef>
              <a:spcAft>
                <a:spcPts val="0"/>
              </a:spcAft>
              <a:buNone/>
            </a:pPr>
            <a:r>
              <a:rPr b="1" lang="en-GB" sz="2400">
                <a:solidFill>
                  <a:srgbClr val="000000"/>
                </a:solidFill>
                <a:latin typeface="Arial"/>
                <a:ea typeface="Arial"/>
                <a:cs typeface="Arial"/>
                <a:sym typeface="Arial"/>
                <a:hlinkClick r:id="rId3"/>
              </a:rPr>
              <a:t>E</a:t>
            </a:r>
            <a:r>
              <a:rPr b="1" lang="en-GB">
                <a:solidFill>
                  <a:srgbClr val="000000"/>
                </a:solidFill>
                <a:latin typeface="Arial"/>
                <a:ea typeface="Arial"/>
                <a:cs typeface="Arial"/>
                <a:sym typeface="Arial"/>
                <a:hlinkClick r:id="rId4"/>
              </a:rPr>
              <a:t>rasmus </a:t>
            </a:r>
            <a:r>
              <a:rPr lang="en-GB">
                <a:solidFill>
                  <a:srgbClr val="000000"/>
                </a:solidFill>
                <a:latin typeface="Arial"/>
                <a:ea typeface="Arial"/>
                <a:cs typeface="Arial"/>
                <a:sym typeface="Arial"/>
              </a:rPr>
              <a:t>is a</a:t>
            </a:r>
            <a:r>
              <a:rPr lang="en-GB">
                <a:solidFill>
                  <a:srgbClr val="1155CC"/>
                </a:solidFill>
                <a:latin typeface="Arial"/>
                <a:ea typeface="Arial"/>
                <a:cs typeface="Arial"/>
                <a:sym typeface="Arial"/>
              </a:rPr>
              <a:t> </a:t>
            </a:r>
            <a:r>
              <a:rPr b="1" lang="en-GB">
                <a:solidFill>
                  <a:srgbClr val="1155CC"/>
                </a:solidFill>
                <a:latin typeface="Arial"/>
                <a:ea typeface="Arial"/>
                <a:cs typeface="Arial"/>
                <a:sym typeface="Arial"/>
              </a:rPr>
              <a:t>2D</a:t>
            </a:r>
            <a:r>
              <a:rPr lang="en-GB">
                <a:solidFill>
                  <a:srgbClr val="1155CC"/>
                </a:solidFill>
                <a:latin typeface="Arial"/>
                <a:ea typeface="Arial"/>
                <a:cs typeface="Arial"/>
                <a:sym typeface="Arial"/>
              </a:rPr>
              <a:t>, </a:t>
            </a:r>
            <a:r>
              <a:rPr b="1" lang="en-GB">
                <a:solidFill>
                  <a:srgbClr val="1155CC"/>
                </a:solidFill>
                <a:latin typeface="Arial"/>
                <a:ea typeface="Arial"/>
                <a:cs typeface="Arial"/>
                <a:sym typeface="Arial"/>
              </a:rPr>
              <a:t>Top-Down</a:t>
            </a:r>
            <a:r>
              <a:rPr lang="en-GB">
                <a:solidFill>
                  <a:srgbClr val="1155CC"/>
                </a:solidFill>
                <a:latin typeface="Arial"/>
                <a:ea typeface="Arial"/>
                <a:cs typeface="Arial"/>
                <a:sym typeface="Arial"/>
              </a:rPr>
              <a:t>, </a:t>
            </a:r>
            <a:r>
              <a:rPr b="1" lang="en-GB">
                <a:solidFill>
                  <a:srgbClr val="1155CC"/>
                </a:solidFill>
                <a:latin typeface="Arial"/>
                <a:ea typeface="Arial"/>
                <a:cs typeface="Arial"/>
                <a:sym typeface="Arial"/>
              </a:rPr>
              <a:t>Highscore,</a:t>
            </a:r>
            <a:r>
              <a:rPr lang="en-GB">
                <a:solidFill>
                  <a:srgbClr val="1155CC"/>
                </a:solidFill>
                <a:latin typeface="Arial"/>
                <a:ea typeface="Arial"/>
                <a:cs typeface="Arial"/>
                <a:sym typeface="Arial"/>
              </a:rPr>
              <a:t> </a:t>
            </a:r>
            <a:r>
              <a:rPr b="1" lang="en-GB">
                <a:solidFill>
                  <a:srgbClr val="1155CC"/>
                </a:solidFill>
                <a:latin typeface="Arial"/>
                <a:ea typeface="Arial"/>
                <a:cs typeface="Arial"/>
                <a:sym typeface="Arial"/>
              </a:rPr>
              <a:t>evolution</a:t>
            </a:r>
            <a:r>
              <a:rPr lang="en-GB">
                <a:solidFill>
                  <a:srgbClr val="1155CC"/>
                </a:solidFill>
                <a:latin typeface="Arial"/>
                <a:ea typeface="Arial"/>
                <a:cs typeface="Arial"/>
                <a:sym typeface="Arial"/>
              </a:rPr>
              <a:t> </a:t>
            </a:r>
            <a:r>
              <a:rPr b="1" lang="en-GB">
                <a:solidFill>
                  <a:srgbClr val="1155CC"/>
                </a:solidFill>
                <a:latin typeface="Arial"/>
                <a:ea typeface="Arial"/>
                <a:cs typeface="Arial"/>
                <a:sym typeface="Arial"/>
              </a:rPr>
              <a:t>m</a:t>
            </a:r>
            <a:r>
              <a:rPr b="1" lang="en-GB">
                <a:solidFill>
                  <a:srgbClr val="1155CC"/>
                </a:solidFill>
                <a:latin typeface="Arial"/>
                <a:ea typeface="Arial"/>
                <a:cs typeface="Arial"/>
                <a:sym typeface="Arial"/>
              </a:rPr>
              <a:t>inigame</a:t>
            </a:r>
            <a:r>
              <a:rPr lang="en-GB">
                <a:solidFill>
                  <a:srgbClr val="1155CC"/>
                </a:solidFill>
                <a:latin typeface="Arial"/>
                <a:ea typeface="Arial"/>
                <a:cs typeface="Arial"/>
                <a:sym typeface="Arial"/>
              </a:rPr>
              <a:t>.</a:t>
            </a:r>
          </a:p>
          <a:p>
            <a:pPr lvl="0" rtl="0">
              <a:spcBef>
                <a:spcPts val="0"/>
              </a:spcBef>
              <a:spcAft>
                <a:spcPts val="0"/>
              </a:spcAft>
              <a:buNone/>
            </a:pPr>
            <a:r>
              <a:t/>
            </a:r>
            <a:endParaRPr>
              <a:solidFill>
                <a:srgbClr val="000000"/>
              </a:solidFill>
              <a:latin typeface="Arial"/>
              <a:ea typeface="Arial"/>
              <a:cs typeface="Arial"/>
              <a:sym typeface="Arial"/>
            </a:endParaRPr>
          </a:p>
          <a:p>
            <a:pPr lvl="0" rtl="0">
              <a:spcBef>
                <a:spcPts val="0"/>
              </a:spcBef>
              <a:spcAft>
                <a:spcPts val="0"/>
              </a:spcAft>
              <a:buNone/>
            </a:pPr>
            <a:r>
              <a:t/>
            </a:r>
            <a:endParaRPr>
              <a:solidFill>
                <a:srgbClr val="000000"/>
              </a:solidFill>
              <a:latin typeface="Arial"/>
              <a:ea typeface="Arial"/>
              <a:cs typeface="Arial"/>
              <a:sym typeface="Arial"/>
            </a:endParaRPr>
          </a:p>
          <a:p>
            <a:pPr lvl="0" rtl="0">
              <a:spcBef>
                <a:spcPts val="0"/>
              </a:spcBef>
              <a:spcAft>
                <a:spcPts val="0"/>
              </a:spcAft>
              <a:buNone/>
            </a:pPr>
            <a:r>
              <a:t/>
            </a:r>
            <a:endParaRPr>
              <a:solidFill>
                <a:srgbClr val="000000"/>
              </a:solidFill>
              <a:latin typeface="Arial"/>
              <a:ea typeface="Arial"/>
              <a:cs typeface="Arial"/>
              <a:sym typeface="Arial"/>
            </a:endParaRPr>
          </a:p>
          <a:p>
            <a:pPr lvl="0" rtl="0">
              <a:spcBef>
                <a:spcPts val="0"/>
              </a:spcBef>
              <a:spcAft>
                <a:spcPts val="0"/>
              </a:spcAft>
              <a:buNone/>
            </a:pPr>
            <a:r>
              <a:rPr lang="en-GB">
                <a:solidFill>
                  <a:srgbClr val="000000"/>
                </a:solidFill>
                <a:latin typeface="Arial"/>
                <a:ea typeface="Arial"/>
                <a:cs typeface="Arial"/>
                <a:sym typeface="Arial"/>
              </a:rPr>
              <a:t>Where y</a:t>
            </a:r>
            <a:r>
              <a:rPr lang="en-GB">
                <a:solidFill>
                  <a:srgbClr val="000000"/>
                </a:solidFill>
                <a:latin typeface="Arial"/>
                <a:ea typeface="Arial"/>
                <a:cs typeface="Arial"/>
                <a:sym typeface="Arial"/>
              </a:rPr>
              <a:t>ou control a herd of creatures, which must survive and evolve for as long as possible.</a:t>
            </a:r>
          </a:p>
        </p:txBody>
      </p:sp>
      <p:grpSp>
        <p:nvGrpSpPr>
          <p:cNvPr id="83" name="Shape 83"/>
          <p:cNvGrpSpPr/>
          <p:nvPr/>
        </p:nvGrpSpPr>
        <p:grpSpPr>
          <a:xfrm>
            <a:off x="387882" y="1651235"/>
            <a:ext cx="6505882" cy="744093"/>
            <a:chOff x="74725" y="1691174"/>
            <a:chExt cx="8389275" cy="930349"/>
          </a:xfrm>
        </p:grpSpPr>
        <p:pic>
          <p:nvPicPr>
            <p:cNvPr id="84" name="Shape 84"/>
            <p:cNvPicPr preferRelativeResize="0"/>
            <p:nvPr/>
          </p:nvPicPr>
          <p:blipFill>
            <a:blip r:embed="rId5">
              <a:alphaModFix/>
            </a:blip>
            <a:stretch>
              <a:fillRect/>
            </a:stretch>
          </p:blipFill>
          <p:spPr>
            <a:xfrm>
              <a:off x="74725" y="1691174"/>
              <a:ext cx="2047448" cy="930349"/>
            </a:xfrm>
            <a:prstGeom prst="rect">
              <a:avLst/>
            </a:prstGeom>
            <a:noFill/>
            <a:ln>
              <a:noFill/>
            </a:ln>
          </p:spPr>
        </p:pic>
        <p:pic>
          <p:nvPicPr>
            <p:cNvPr id="85" name="Shape 85"/>
            <p:cNvPicPr preferRelativeResize="0"/>
            <p:nvPr/>
          </p:nvPicPr>
          <p:blipFill>
            <a:blip r:embed="rId6">
              <a:alphaModFix/>
            </a:blip>
            <a:stretch>
              <a:fillRect/>
            </a:stretch>
          </p:blipFill>
          <p:spPr>
            <a:xfrm>
              <a:off x="2188657" y="1691174"/>
              <a:ext cx="2047448" cy="930349"/>
            </a:xfrm>
            <a:prstGeom prst="rect">
              <a:avLst/>
            </a:prstGeom>
            <a:noFill/>
            <a:ln>
              <a:noFill/>
            </a:ln>
          </p:spPr>
        </p:pic>
        <p:pic>
          <p:nvPicPr>
            <p:cNvPr id="86" name="Shape 86"/>
            <p:cNvPicPr preferRelativeResize="0"/>
            <p:nvPr/>
          </p:nvPicPr>
          <p:blipFill>
            <a:blip r:embed="rId7">
              <a:alphaModFix/>
            </a:blip>
            <a:stretch>
              <a:fillRect/>
            </a:stretch>
          </p:blipFill>
          <p:spPr>
            <a:xfrm>
              <a:off x="6416552" y="1691174"/>
              <a:ext cx="2047448" cy="930349"/>
            </a:xfrm>
            <a:prstGeom prst="rect">
              <a:avLst/>
            </a:prstGeom>
            <a:noFill/>
            <a:ln>
              <a:noFill/>
            </a:ln>
          </p:spPr>
        </p:pic>
        <p:pic>
          <p:nvPicPr>
            <p:cNvPr id="87" name="Shape 87"/>
            <p:cNvPicPr preferRelativeResize="0"/>
            <p:nvPr/>
          </p:nvPicPr>
          <p:blipFill>
            <a:blip r:embed="rId8">
              <a:alphaModFix/>
            </a:blip>
            <a:stretch>
              <a:fillRect/>
            </a:stretch>
          </p:blipFill>
          <p:spPr>
            <a:xfrm>
              <a:off x="4302601" y="1691174"/>
              <a:ext cx="2047448" cy="93034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 name="Shape 91"/>
        <p:cNvGrpSpPr/>
        <p:nvPr/>
      </p:nvGrpSpPr>
      <p:grpSpPr>
        <a:xfrm>
          <a:off x="0" y="0"/>
          <a:ext cx="0" cy="0"/>
          <a:chOff x="0" y="0"/>
          <a:chExt cx="0" cy="0"/>
        </a:xfrm>
      </p:grpSpPr>
      <p:pic>
        <p:nvPicPr>
          <p:cNvPr id="92" name="Shape 92"/>
          <p:cNvPicPr preferRelativeResize="0"/>
          <p:nvPr/>
        </p:nvPicPr>
        <p:blipFill>
          <a:blip r:embed="rId3">
            <a:alphaModFix/>
          </a:blip>
          <a:stretch>
            <a:fillRect/>
          </a:stretch>
        </p:blipFill>
        <p:spPr>
          <a:xfrm>
            <a:off x="0" y="1319097"/>
            <a:ext cx="9143998" cy="16436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idx="4294967295"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spcAft>
                <a:spcPts val="0"/>
              </a:spcAft>
              <a:buNone/>
            </a:pPr>
            <a:r>
              <a:rPr lang="en-GB">
                <a:solidFill>
                  <a:srgbClr val="000000"/>
                </a:solidFill>
                <a:latin typeface="Arial"/>
                <a:ea typeface="Arial"/>
                <a:cs typeface="Arial"/>
                <a:sym typeface="Arial"/>
              </a:rPr>
              <a:t>The Erasmus game-world is challenging and constantly changing.</a:t>
            </a:r>
          </a:p>
          <a:p>
            <a:pPr lvl="0" rtl="0">
              <a:spcBef>
                <a:spcPts val="0"/>
              </a:spcBef>
              <a:spcAft>
                <a:spcPts val="0"/>
              </a:spcAft>
              <a:buNone/>
            </a:pPr>
            <a:r>
              <a:rPr lang="en-GB">
                <a:solidFill>
                  <a:srgbClr val="000000"/>
                </a:solidFill>
                <a:latin typeface="Arial"/>
                <a:ea typeface="Arial"/>
                <a:cs typeface="Arial"/>
                <a:sym typeface="Arial"/>
              </a:rPr>
              <a:t>To survive, the herd must </a:t>
            </a:r>
            <a:r>
              <a:rPr b="1" lang="en-GB">
                <a:solidFill>
                  <a:srgbClr val="000000"/>
                </a:solidFill>
                <a:latin typeface="Arial"/>
                <a:ea typeface="Arial"/>
                <a:cs typeface="Arial"/>
                <a:sym typeface="Arial"/>
              </a:rPr>
              <a:t>eat</a:t>
            </a:r>
            <a:r>
              <a:rPr lang="en-GB">
                <a:solidFill>
                  <a:srgbClr val="000000"/>
                </a:solidFill>
                <a:latin typeface="Arial"/>
                <a:ea typeface="Arial"/>
                <a:cs typeface="Arial"/>
                <a:sym typeface="Arial"/>
              </a:rPr>
              <a:t> and </a:t>
            </a:r>
            <a:r>
              <a:rPr b="1" lang="en-GB">
                <a:solidFill>
                  <a:srgbClr val="000000"/>
                </a:solidFill>
                <a:latin typeface="Arial"/>
                <a:ea typeface="Arial"/>
                <a:cs typeface="Arial"/>
                <a:sym typeface="Arial"/>
              </a:rPr>
              <a:t>evolve</a:t>
            </a:r>
            <a:r>
              <a:rPr lang="en-GB">
                <a:solidFill>
                  <a:srgbClr val="000000"/>
                </a:solidFill>
                <a:latin typeface="Arial"/>
                <a:ea typeface="Arial"/>
                <a:cs typeface="Arial"/>
                <a:sym typeface="Arial"/>
              </a:rPr>
              <a:t>, </a:t>
            </a:r>
          </a:p>
          <a:p>
            <a:pPr lvl="0" rtl="0">
              <a:spcBef>
                <a:spcPts val="0"/>
              </a:spcBef>
              <a:spcAft>
                <a:spcPts val="0"/>
              </a:spcAft>
              <a:buNone/>
            </a:pPr>
            <a:r>
              <a:t/>
            </a:r>
            <a:endParaRPr>
              <a:solidFill>
                <a:srgbClr val="000000"/>
              </a:solidFill>
              <a:latin typeface="Arial"/>
              <a:ea typeface="Arial"/>
              <a:cs typeface="Arial"/>
              <a:sym typeface="Arial"/>
            </a:endParaRPr>
          </a:p>
          <a:p>
            <a:pPr lvl="0" rtl="0">
              <a:spcBef>
                <a:spcPts val="0"/>
              </a:spcBef>
              <a:spcAft>
                <a:spcPts val="0"/>
              </a:spcAft>
              <a:buNone/>
            </a:pPr>
            <a:r>
              <a:rPr lang="en-GB">
                <a:solidFill>
                  <a:srgbClr val="000000"/>
                </a:solidFill>
                <a:latin typeface="Arial"/>
                <a:ea typeface="Arial"/>
                <a:cs typeface="Arial"/>
                <a:sym typeface="Arial"/>
              </a:rPr>
              <a:t>So the player needs to constantly: </a:t>
            </a:r>
          </a:p>
          <a:p>
            <a:pPr indent="-228600" lvl="0" marL="457200" rtl="0">
              <a:spcBef>
                <a:spcPts val="0"/>
              </a:spcBef>
              <a:spcAft>
                <a:spcPts val="0"/>
              </a:spcAft>
              <a:buClr>
                <a:srgbClr val="000000"/>
              </a:buClr>
              <a:buFont typeface="Arial"/>
              <a:buAutoNum type="arabicPeriod"/>
            </a:pPr>
            <a:r>
              <a:rPr lang="en-GB">
                <a:solidFill>
                  <a:srgbClr val="000000"/>
                </a:solidFill>
                <a:latin typeface="Arial"/>
                <a:ea typeface="Arial"/>
                <a:cs typeface="Arial"/>
                <a:sym typeface="Arial"/>
              </a:rPr>
              <a:t>Lead the herd to food </a:t>
            </a:r>
            <a:r>
              <a:rPr lang="en-GB" sz="1100">
                <a:solidFill>
                  <a:srgbClr val="000000"/>
                </a:solidFill>
                <a:latin typeface="Arial"/>
                <a:ea typeface="Arial"/>
                <a:cs typeface="Arial"/>
                <a:sym typeface="Arial"/>
              </a:rPr>
              <a:t>(nudging them with mouse drags)</a:t>
            </a:r>
            <a:r>
              <a:rPr lang="en-GB">
                <a:solidFill>
                  <a:srgbClr val="000000"/>
                </a:solidFill>
                <a:latin typeface="Arial"/>
                <a:ea typeface="Arial"/>
                <a:cs typeface="Arial"/>
                <a:sym typeface="Arial"/>
              </a:rPr>
              <a:t>. </a:t>
            </a:r>
          </a:p>
          <a:p>
            <a:pPr indent="-228600" lvl="0" marL="457200" rtl="0">
              <a:spcBef>
                <a:spcPts val="0"/>
              </a:spcBef>
              <a:spcAft>
                <a:spcPts val="0"/>
              </a:spcAft>
              <a:buClr>
                <a:srgbClr val="000000"/>
              </a:buClr>
              <a:buFont typeface="Arial"/>
              <a:buAutoNum type="arabicPeriod"/>
            </a:pPr>
            <a:r>
              <a:rPr lang="en-GB">
                <a:solidFill>
                  <a:srgbClr val="000000"/>
                </a:solidFill>
                <a:latin typeface="Arial"/>
                <a:ea typeface="Arial"/>
                <a:cs typeface="Arial"/>
                <a:sym typeface="Arial"/>
              </a:rPr>
              <a:t>Evolve the herd to face the changing world conditions. </a:t>
            </a:r>
          </a:p>
          <a:p>
            <a:pPr lvl="0">
              <a:spcBef>
                <a:spcPts val="0"/>
              </a:spcBef>
              <a:spcAft>
                <a:spcPts val="0"/>
              </a:spcAft>
              <a:buNone/>
            </a:pPr>
            <a:r>
              <a:rPr lang="en-GB">
                <a:solidFill>
                  <a:srgbClr val="000000"/>
                </a:solidFill>
                <a:latin typeface="Arial"/>
                <a:ea typeface="Arial"/>
                <a:cs typeface="Arial"/>
                <a:sym typeface="Arial"/>
              </a:rPr>
              <a:t>	Evolving is done by either </a:t>
            </a:r>
            <a:r>
              <a:rPr b="1" lang="en-GB">
                <a:solidFill>
                  <a:srgbClr val="000000"/>
                </a:solidFill>
                <a:latin typeface="Arial"/>
                <a:ea typeface="Arial"/>
                <a:cs typeface="Arial"/>
                <a:sym typeface="Arial"/>
              </a:rPr>
              <a:t>Splitting </a:t>
            </a:r>
            <a:r>
              <a:rPr lang="en-GB">
                <a:solidFill>
                  <a:srgbClr val="000000"/>
                </a:solidFill>
                <a:latin typeface="Arial"/>
                <a:ea typeface="Arial"/>
                <a:cs typeface="Arial"/>
                <a:sym typeface="Arial"/>
              </a:rPr>
              <a:t>or </a:t>
            </a:r>
            <a:r>
              <a:rPr b="1" lang="en-GB">
                <a:solidFill>
                  <a:srgbClr val="000000"/>
                </a:solidFill>
                <a:latin typeface="Arial"/>
                <a:ea typeface="Arial"/>
                <a:cs typeface="Arial"/>
                <a:sym typeface="Arial"/>
              </a:rPr>
              <a:t>Mating.</a:t>
            </a:r>
          </a:p>
          <a:p>
            <a:pPr lvl="0">
              <a:spcBef>
                <a:spcPts val="0"/>
              </a:spcBef>
              <a:buNone/>
            </a:pPr>
            <a:r>
              <a:t/>
            </a:r>
            <a:endParaRPr/>
          </a:p>
        </p:txBody>
      </p:sp>
      <p:sp>
        <p:nvSpPr>
          <p:cNvPr id="98" name="Shape 98"/>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GB"/>
              <a:t>Game Design</a:t>
            </a:r>
          </a:p>
        </p:txBody>
      </p:sp>
      <p:pic>
        <p:nvPicPr>
          <p:cNvPr id="99" name="Shape 99"/>
          <p:cNvPicPr preferRelativeResize="0"/>
          <p:nvPr/>
        </p:nvPicPr>
        <p:blipFill>
          <a:blip r:embed="rId3">
            <a:alphaModFix/>
          </a:blip>
          <a:stretch>
            <a:fillRect/>
          </a:stretch>
        </p:blipFill>
        <p:spPr>
          <a:xfrm>
            <a:off x="5279675" y="1968875"/>
            <a:ext cx="666750" cy="666750"/>
          </a:xfrm>
          <a:prstGeom prst="rect">
            <a:avLst/>
          </a:prstGeom>
          <a:noFill/>
          <a:ln>
            <a:noFill/>
          </a:ln>
        </p:spPr>
      </p:pic>
      <p:pic>
        <p:nvPicPr>
          <p:cNvPr id="100" name="Shape 100"/>
          <p:cNvPicPr preferRelativeResize="0"/>
          <p:nvPr/>
        </p:nvPicPr>
        <p:blipFill>
          <a:blip r:embed="rId3">
            <a:alphaModFix/>
          </a:blip>
          <a:stretch>
            <a:fillRect/>
          </a:stretch>
        </p:blipFill>
        <p:spPr>
          <a:xfrm>
            <a:off x="5441050" y="2330075"/>
            <a:ext cx="505374" cy="505374"/>
          </a:xfrm>
          <a:prstGeom prst="rect">
            <a:avLst/>
          </a:prstGeom>
          <a:noFill/>
          <a:ln>
            <a:noFill/>
          </a:ln>
        </p:spPr>
      </p:pic>
      <p:pic>
        <p:nvPicPr>
          <p:cNvPr id="101" name="Shape 101"/>
          <p:cNvPicPr preferRelativeResize="0"/>
          <p:nvPr/>
        </p:nvPicPr>
        <p:blipFill>
          <a:blip r:embed="rId3">
            <a:alphaModFix/>
          </a:blip>
          <a:stretch>
            <a:fillRect/>
          </a:stretch>
        </p:blipFill>
        <p:spPr>
          <a:xfrm>
            <a:off x="5136250" y="2130650"/>
            <a:ext cx="666750" cy="666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 name="Shape 105"/>
        <p:cNvGrpSpPr/>
        <p:nvPr/>
      </p:nvGrpSpPr>
      <p:grpSpPr>
        <a:xfrm>
          <a:off x="0" y="0"/>
          <a:ext cx="0" cy="0"/>
          <a:chOff x="0" y="0"/>
          <a:chExt cx="0" cy="0"/>
        </a:xfrm>
      </p:grpSpPr>
      <p:sp>
        <p:nvSpPr>
          <p:cNvPr id="106" name="Shape 106"/>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GB"/>
              <a:t>Game Design (continued)</a:t>
            </a:r>
          </a:p>
        </p:txBody>
      </p:sp>
      <p:pic>
        <p:nvPicPr>
          <p:cNvPr id="107" name="Shape 107"/>
          <p:cNvPicPr preferRelativeResize="0"/>
          <p:nvPr/>
        </p:nvPicPr>
        <p:blipFill>
          <a:blip r:embed="rId3">
            <a:alphaModFix/>
          </a:blip>
          <a:stretch>
            <a:fillRect/>
          </a:stretch>
        </p:blipFill>
        <p:spPr>
          <a:xfrm>
            <a:off x="7" y="1844449"/>
            <a:ext cx="4310150" cy="3200774"/>
          </a:xfrm>
          <a:prstGeom prst="rect">
            <a:avLst/>
          </a:prstGeom>
          <a:noFill/>
          <a:ln>
            <a:noFill/>
          </a:ln>
        </p:spPr>
      </p:pic>
      <p:pic>
        <p:nvPicPr>
          <p:cNvPr id="108" name="Shape 108"/>
          <p:cNvPicPr preferRelativeResize="0"/>
          <p:nvPr/>
        </p:nvPicPr>
        <p:blipFill>
          <a:blip r:embed="rId4">
            <a:alphaModFix/>
          </a:blip>
          <a:stretch>
            <a:fillRect/>
          </a:stretch>
        </p:blipFill>
        <p:spPr>
          <a:xfrm>
            <a:off x="5319200" y="1692050"/>
            <a:ext cx="1976678" cy="3200773"/>
          </a:xfrm>
          <a:prstGeom prst="rect">
            <a:avLst/>
          </a:prstGeom>
          <a:noFill/>
          <a:ln>
            <a:noFill/>
          </a:ln>
        </p:spPr>
      </p:pic>
      <p:sp>
        <p:nvSpPr>
          <p:cNvPr id="109" name="Shape 109"/>
          <p:cNvSpPr txBox="1"/>
          <p:nvPr/>
        </p:nvSpPr>
        <p:spPr>
          <a:xfrm>
            <a:off x="336035" y="988250"/>
            <a:ext cx="3920700" cy="467700"/>
          </a:xfrm>
          <a:prstGeom prst="rect">
            <a:avLst/>
          </a:prstGeom>
          <a:noFill/>
          <a:ln>
            <a:noFill/>
          </a:ln>
        </p:spPr>
        <p:txBody>
          <a:bodyPr anchorCtr="0" anchor="t" bIns="91425" lIns="91425" rIns="91425" tIns="91425">
            <a:noAutofit/>
          </a:bodyPr>
          <a:lstStyle/>
          <a:p>
            <a:pPr lvl="0">
              <a:spcBef>
                <a:spcPts val="0"/>
              </a:spcBef>
              <a:buNone/>
            </a:pPr>
            <a:r>
              <a:rPr lang="en-GB"/>
              <a:t>Split: Introduces </a:t>
            </a:r>
            <a:r>
              <a:rPr b="1" lang="en-GB"/>
              <a:t>mutation</a:t>
            </a:r>
            <a:r>
              <a:rPr lang="en-GB"/>
              <a:t>.</a:t>
            </a:r>
          </a:p>
        </p:txBody>
      </p:sp>
      <p:sp>
        <p:nvSpPr>
          <p:cNvPr id="110" name="Shape 110"/>
          <p:cNvSpPr txBox="1"/>
          <p:nvPr/>
        </p:nvSpPr>
        <p:spPr>
          <a:xfrm>
            <a:off x="5087058" y="990748"/>
            <a:ext cx="3920700" cy="467700"/>
          </a:xfrm>
          <a:prstGeom prst="rect">
            <a:avLst/>
          </a:prstGeom>
          <a:noFill/>
          <a:ln>
            <a:noFill/>
          </a:ln>
        </p:spPr>
        <p:txBody>
          <a:bodyPr anchorCtr="0" anchor="t" bIns="91425" lIns="91425" rIns="91425" tIns="91425">
            <a:noAutofit/>
          </a:bodyPr>
          <a:lstStyle/>
          <a:p>
            <a:pPr lvl="0" rtl="0">
              <a:spcBef>
                <a:spcPts val="0"/>
              </a:spcBef>
              <a:buNone/>
            </a:pPr>
            <a:r>
              <a:rPr lang="en-GB"/>
              <a:t>Mate: </a:t>
            </a:r>
            <a:r>
              <a:rPr b="1" lang="en-GB"/>
              <a:t>Selective breeding</a:t>
            </a:r>
            <a:r>
              <a:rPr lang="en-GB"/>
              <a:t>.</a:t>
            </a:r>
          </a:p>
          <a:p>
            <a:pPr lvl="0" rtl="0">
              <a:spcBef>
                <a:spcPts val="0"/>
              </a:spcBef>
              <a:buNone/>
            </a:pPr>
            <a:r>
              <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idx="4294967295"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GB"/>
              <a:t>Game Design (continued)</a:t>
            </a:r>
          </a:p>
          <a:p>
            <a:pPr lvl="0">
              <a:spcBef>
                <a:spcPts val="0"/>
              </a:spcBef>
              <a:buNone/>
            </a:pPr>
            <a:r>
              <a:t/>
            </a:r>
            <a:endParaRPr/>
          </a:p>
        </p:txBody>
      </p:sp>
      <p:sp>
        <p:nvSpPr>
          <p:cNvPr id="116" name="Shape 116"/>
          <p:cNvSpPr txBox="1"/>
          <p:nvPr>
            <p:ph idx="4294967295" type="body"/>
          </p:nvPr>
        </p:nvSpPr>
        <p:spPr>
          <a:xfrm>
            <a:off x="311700" y="1152475"/>
            <a:ext cx="8520600" cy="3791400"/>
          </a:xfrm>
          <a:prstGeom prst="rect">
            <a:avLst/>
          </a:prstGeom>
        </p:spPr>
        <p:txBody>
          <a:bodyPr anchorCtr="0" anchor="t" bIns="91425" lIns="91425" rIns="91425" tIns="91425">
            <a:noAutofit/>
          </a:bodyPr>
          <a:lstStyle/>
          <a:p>
            <a:pPr lvl="0">
              <a:spcBef>
                <a:spcPts val="0"/>
              </a:spcBef>
              <a:buNone/>
            </a:pPr>
            <a:r>
              <a:rPr lang="en-GB">
                <a:solidFill>
                  <a:srgbClr val="000000"/>
                </a:solidFill>
                <a:latin typeface="Arial"/>
                <a:ea typeface="Arial"/>
                <a:cs typeface="Arial"/>
                <a:sym typeface="Arial"/>
              </a:rPr>
              <a:t>By evolving your herd, you can strengthen qualities that protect you from the current danger. </a:t>
            </a:r>
          </a:p>
          <a:p>
            <a:pPr lvl="0">
              <a:spcBef>
                <a:spcPts val="0"/>
              </a:spcBef>
              <a:buNone/>
            </a:pPr>
            <a:r>
              <a:rPr lang="en-GB">
                <a:solidFill>
                  <a:srgbClr val="000000"/>
                </a:solidFill>
                <a:latin typeface="Arial"/>
                <a:ea typeface="Arial"/>
                <a:cs typeface="Arial"/>
                <a:sym typeface="Arial"/>
              </a:rPr>
              <a:t>Example: Split &amp; Mate your hairiest creatures to create a furry herd that is immune to the cold.</a:t>
            </a:r>
          </a:p>
          <a:p>
            <a:pPr lvl="0">
              <a:spcBef>
                <a:spcPts val="0"/>
              </a:spcBef>
              <a:buNone/>
            </a:pPr>
            <a:r>
              <a:t/>
            </a:r>
            <a:endParaRPr>
              <a:solidFill>
                <a:srgbClr val="000000"/>
              </a:solidFill>
              <a:latin typeface="Arial"/>
              <a:ea typeface="Arial"/>
              <a:cs typeface="Arial"/>
              <a:sym typeface="Arial"/>
            </a:endParaRPr>
          </a:p>
          <a:p>
            <a:pPr lvl="0">
              <a:spcBef>
                <a:spcPts val="0"/>
              </a:spcBef>
              <a:buNone/>
            </a:pPr>
            <a:r>
              <a:t/>
            </a:r>
            <a:endParaRPr>
              <a:solidFill>
                <a:srgbClr val="000000"/>
              </a:solidFill>
              <a:latin typeface="Arial"/>
              <a:ea typeface="Arial"/>
              <a:cs typeface="Arial"/>
              <a:sym typeface="Arial"/>
            </a:endParaRPr>
          </a:p>
          <a:p>
            <a:pPr lvl="0">
              <a:spcBef>
                <a:spcPts val="0"/>
              </a:spcBef>
              <a:buNone/>
            </a:pPr>
            <a:r>
              <a:t/>
            </a:r>
            <a:endParaRPr b="1">
              <a:solidFill>
                <a:srgbClr val="000000"/>
              </a:solidFill>
              <a:latin typeface="Arial"/>
              <a:ea typeface="Arial"/>
              <a:cs typeface="Arial"/>
              <a:sym typeface="Arial"/>
            </a:endParaRPr>
          </a:p>
        </p:txBody>
      </p:sp>
      <p:pic>
        <p:nvPicPr>
          <p:cNvPr id="117" name="Shape 117"/>
          <p:cNvPicPr preferRelativeResize="0"/>
          <p:nvPr/>
        </p:nvPicPr>
        <p:blipFill>
          <a:blip r:embed="rId3">
            <a:alphaModFix/>
          </a:blip>
          <a:stretch>
            <a:fillRect/>
          </a:stretch>
        </p:blipFill>
        <p:spPr>
          <a:xfrm>
            <a:off x="428399" y="2899268"/>
            <a:ext cx="2743532" cy="1573131"/>
          </a:xfrm>
          <a:prstGeom prst="rect">
            <a:avLst/>
          </a:prstGeom>
          <a:noFill/>
          <a:ln cap="flat" cmpd="sng" w="19050">
            <a:solidFill>
              <a:srgbClr val="000000"/>
            </a:solidFill>
            <a:prstDash val="solid"/>
            <a:round/>
            <a:headEnd len="med" w="med" type="none"/>
            <a:tailEnd len="med" w="med" type="none"/>
          </a:ln>
        </p:spPr>
      </p:pic>
      <p:pic>
        <p:nvPicPr>
          <p:cNvPr id="118" name="Shape 118"/>
          <p:cNvPicPr preferRelativeResize="0"/>
          <p:nvPr/>
        </p:nvPicPr>
        <p:blipFill rotWithShape="1">
          <a:blip r:embed="rId4">
            <a:alphaModFix/>
          </a:blip>
          <a:srcRect b="0" l="0" r="0" t="0"/>
          <a:stretch/>
        </p:blipFill>
        <p:spPr>
          <a:xfrm>
            <a:off x="3316933" y="2899268"/>
            <a:ext cx="2743532" cy="1573131"/>
          </a:xfrm>
          <a:prstGeom prst="rect">
            <a:avLst/>
          </a:prstGeom>
          <a:noFill/>
          <a:ln cap="flat" cmpd="sng" w="19050">
            <a:solidFill>
              <a:srgbClr val="000000"/>
            </a:solidFill>
            <a:prstDash val="solid"/>
            <a:round/>
            <a:headEnd len="med" w="med" type="none"/>
            <a:tailEnd len="med" w="med" type="none"/>
          </a:ln>
        </p:spPr>
      </p:pic>
      <p:pic>
        <p:nvPicPr>
          <p:cNvPr id="119" name="Shape 119"/>
          <p:cNvPicPr preferRelativeResize="0"/>
          <p:nvPr/>
        </p:nvPicPr>
        <p:blipFill rotWithShape="1">
          <a:blip r:embed="rId5">
            <a:alphaModFix/>
          </a:blip>
          <a:srcRect b="0" l="0" r="0" t="0"/>
          <a:stretch/>
        </p:blipFill>
        <p:spPr>
          <a:xfrm>
            <a:off x="6205467" y="2899268"/>
            <a:ext cx="2743532" cy="1573131"/>
          </a:xfrm>
          <a:prstGeom prst="rect">
            <a:avLst/>
          </a:prstGeom>
          <a:noFill/>
          <a:ln cap="flat" cmpd="sng" w="19050">
            <a:solidFill>
              <a:srgbClr val="000000"/>
            </a:solidFill>
            <a:prstDash val="solid"/>
            <a:round/>
            <a:headEnd len="med" w="med" type="none"/>
            <a:tailEnd len="med" w="med" type="none"/>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